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300" r:id="rId3"/>
    <p:sldId id="269" r:id="rId4"/>
    <p:sldId id="256" r:id="rId5"/>
    <p:sldId id="268" r:id="rId6"/>
    <p:sldId id="257" r:id="rId7"/>
    <p:sldId id="270" r:id="rId8"/>
    <p:sldId id="262" r:id="rId9"/>
    <p:sldId id="271" r:id="rId10"/>
    <p:sldId id="273" r:id="rId11"/>
    <p:sldId id="266" r:id="rId12"/>
    <p:sldId id="265" r:id="rId13"/>
    <p:sldId id="263" r:id="rId14"/>
    <p:sldId id="261" r:id="rId15"/>
    <p:sldId id="260" r:id="rId16"/>
    <p:sldId id="259" r:id="rId17"/>
    <p:sldId id="275" r:id="rId18"/>
    <p:sldId id="285" r:id="rId19"/>
    <p:sldId id="298" r:id="rId20"/>
    <p:sldId id="297" r:id="rId21"/>
    <p:sldId id="296" r:id="rId22"/>
    <p:sldId id="295" r:id="rId23"/>
    <p:sldId id="272" r:id="rId24"/>
    <p:sldId id="294" r:id="rId25"/>
    <p:sldId id="293" r:id="rId26"/>
    <p:sldId id="292" r:id="rId27"/>
    <p:sldId id="291" r:id="rId28"/>
    <p:sldId id="290" r:id="rId29"/>
    <p:sldId id="289" r:id="rId30"/>
    <p:sldId id="288" r:id="rId31"/>
    <p:sldId id="287" r:id="rId32"/>
    <p:sldId id="284" r:id="rId33"/>
    <p:sldId id="283" r:id="rId34"/>
    <p:sldId id="286" r:id="rId35"/>
    <p:sldId id="281" r:id="rId36"/>
    <p:sldId id="282" r:id="rId37"/>
    <p:sldId id="299" r:id="rId38"/>
    <p:sldId id="279" r:id="rId39"/>
    <p:sldId id="278" r:id="rId40"/>
    <p:sldId id="280" r:id="rId41"/>
    <p:sldId id="276" r:id="rId42"/>
    <p:sldId id="277" r:id="rId43"/>
    <p:sldId id="264" r:id="rId44"/>
    <p:sldId id="274"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6" d="100"/>
          <a:sy n="56" d="100"/>
        </p:scale>
        <p:origin x="2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37A3-4019-9188-1F2B-3CA32D82F3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EADDC2-D8FA-75F5-65C7-DFD7FD7B78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F81E71-825E-35E2-33D1-0A77AEB992B1}"/>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72BF13D5-EF51-5477-B3B5-43CC4074E2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789B34-0F4E-FC23-0786-794E4160D483}"/>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3090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213B-8323-1304-A923-9CDAFB5979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257829-ADBB-84E4-8782-0A7CFC486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588DD-E2D1-5430-8112-6CBA4892DE22}"/>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0D8256DE-052A-538E-66C5-E7F1D23199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6D3358-CC9D-32D7-8741-23B94CA6754F}"/>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698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916D9-C42E-E89C-C176-14D5996D03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D60D03-F096-6BC0-ED3B-9A16833B9B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D6499-4638-E98D-3691-0273ED40BC74}"/>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57A85C5B-1486-58B3-6250-638F2D9239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09F1B9-BB02-3B41-D1C4-EE78E258A643}"/>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48414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C5B2-5561-4B48-0641-FC5E5123BA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0A8693-9098-EA8C-3917-4CE2576B2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5E3132-83B3-07FD-FF9F-4F1C79754AC1}"/>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316C82FC-E69D-8B3B-1225-66CD5EAAF1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A9FD1E-B453-EF91-3085-AD15E36B7F8E}"/>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123165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2D71-D9F0-602E-8549-723CF2577A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3D7030-4E08-AE86-9827-9FA8216521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06D7-5191-C685-A101-A3474F1DDBB9}"/>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7204DB48-0048-DE35-3A17-5DD0C5CBB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B2101F-1D7E-48F6-8D4F-F09712E5D194}"/>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2979026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616E-72D6-AAC7-E045-494F8BD162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6E4642-BD4E-FFC4-D2DF-28A1F4369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242860-FF7D-A5C7-84E3-F3D685A0FB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8F28A5-31F5-B628-4CB7-37DECD387CAF}"/>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6" name="Footer Placeholder 5">
            <a:extLst>
              <a:ext uri="{FF2B5EF4-FFF2-40B4-BE49-F238E27FC236}">
                <a16:creationId xmlns:a16="http://schemas.microsoft.com/office/drawing/2014/main" id="{ECDDCA35-2633-78A3-D90E-2A8A8E62D6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96DCC5-1AC0-3E3B-0077-98EFE03D418A}"/>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3978152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5F0B-E7F9-D086-0C8E-EDE5B3C385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822ABC-95A8-DF78-5CA4-64C6DC730F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50E248-6C87-C946-D8C2-7E7B68CB20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5F2BE3-CD37-2F87-529A-61025335CC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BC3A9-EEC0-AE3F-49F9-AFDE1E1BF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E6C9377-ECC1-2D99-B6F0-B0E3A3A4F557}"/>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8" name="Footer Placeholder 7">
            <a:extLst>
              <a:ext uri="{FF2B5EF4-FFF2-40B4-BE49-F238E27FC236}">
                <a16:creationId xmlns:a16="http://schemas.microsoft.com/office/drawing/2014/main" id="{FF43D3D0-242A-7D7F-55D2-DE101D11C4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62899B-10FC-F099-F198-0C6A05DA5044}"/>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2969590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ED54-5ECF-6BFB-BB61-C7C5F30100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EFBF86-8BF0-F84F-037E-782775DD1B92}"/>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4" name="Footer Placeholder 3">
            <a:extLst>
              <a:ext uri="{FF2B5EF4-FFF2-40B4-BE49-F238E27FC236}">
                <a16:creationId xmlns:a16="http://schemas.microsoft.com/office/drawing/2014/main" id="{4043F1B2-7D6E-E59D-F6F8-484705FEBD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C71962-35F6-BA12-DF33-F1F287A2D727}"/>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296788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998F62-DC6C-1C10-A856-5E5163063FFB}"/>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3" name="Footer Placeholder 2">
            <a:extLst>
              <a:ext uri="{FF2B5EF4-FFF2-40B4-BE49-F238E27FC236}">
                <a16:creationId xmlns:a16="http://schemas.microsoft.com/office/drawing/2014/main" id="{6B1E40D8-56D0-7F35-D419-DEBADD88F9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185412-E9A9-3350-795C-41A7DEA751DA}"/>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142103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BD43-20AB-A26E-9A86-74E840DBF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7A0B6D-E239-2797-85F6-66359D641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53550D-90F7-ABB0-0907-9040603C4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04B48A-342D-A789-E682-3D6E8CACCF1D}"/>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6" name="Footer Placeholder 5">
            <a:extLst>
              <a:ext uri="{FF2B5EF4-FFF2-40B4-BE49-F238E27FC236}">
                <a16:creationId xmlns:a16="http://schemas.microsoft.com/office/drawing/2014/main" id="{26166742-7091-5BAA-9C54-0506FB1DEB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C3BDB-9696-BD56-447D-5A69B8E87D92}"/>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196632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576F-543B-12E7-301A-E10D5B3C8C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811E79-5E90-D5D3-DE74-F5F4D58A4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F19C9C-603F-A9B5-93A0-6DF65AEE6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4BAA1-B12D-ACE0-E861-834D49C1813F}"/>
              </a:ext>
            </a:extLst>
          </p:cNvPr>
          <p:cNvSpPr>
            <a:spLocks noGrp="1"/>
          </p:cNvSpPr>
          <p:nvPr>
            <p:ph type="dt" sz="half" idx="10"/>
          </p:nvPr>
        </p:nvSpPr>
        <p:spPr/>
        <p:txBody>
          <a:bodyPr/>
          <a:lstStyle/>
          <a:p>
            <a:fld id="{0760B4D3-56CB-465E-85AE-D0F3EE5479B9}" type="datetimeFigureOut">
              <a:rPr lang="en-IN" smtClean="0"/>
              <a:t>14-03-2024</a:t>
            </a:fld>
            <a:endParaRPr lang="en-IN"/>
          </a:p>
        </p:txBody>
      </p:sp>
      <p:sp>
        <p:nvSpPr>
          <p:cNvPr id="6" name="Footer Placeholder 5">
            <a:extLst>
              <a:ext uri="{FF2B5EF4-FFF2-40B4-BE49-F238E27FC236}">
                <a16:creationId xmlns:a16="http://schemas.microsoft.com/office/drawing/2014/main" id="{BDB00111-4D87-0681-51E1-7960177B73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2958AE-E9D3-22F2-7F44-A84628EAED2C}"/>
              </a:ext>
            </a:extLst>
          </p:cNvPr>
          <p:cNvSpPr>
            <a:spLocks noGrp="1"/>
          </p:cNvSpPr>
          <p:nvPr>
            <p:ph type="sldNum" sz="quarter" idx="12"/>
          </p:nvPr>
        </p:nvSpPr>
        <p:spPr/>
        <p:txBody>
          <a:bodyPr/>
          <a:lstStyle/>
          <a:p>
            <a:fld id="{42A225C5-D7EB-4CFB-B017-9F588CA1391C}" type="slidenum">
              <a:rPr lang="en-IN" smtClean="0"/>
              <a:t>‹#›</a:t>
            </a:fld>
            <a:endParaRPr lang="en-IN"/>
          </a:p>
        </p:txBody>
      </p:sp>
    </p:spTree>
    <p:extLst>
      <p:ext uri="{BB962C8B-B14F-4D97-AF65-F5344CB8AC3E}">
        <p14:creationId xmlns:p14="http://schemas.microsoft.com/office/powerpoint/2010/main" val="31061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CCF16-4500-F125-3960-1D0DB78BA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6C7D59-7B3F-1B30-3122-ABDD4E4D3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A4469F-232A-3741-91D0-EDDA272AE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60B4D3-56CB-465E-85AE-D0F3EE5479B9}" type="datetimeFigureOut">
              <a:rPr lang="en-IN" smtClean="0"/>
              <a:t>14-03-2024</a:t>
            </a:fld>
            <a:endParaRPr lang="en-IN"/>
          </a:p>
        </p:txBody>
      </p:sp>
      <p:sp>
        <p:nvSpPr>
          <p:cNvPr id="5" name="Footer Placeholder 4">
            <a:extLst>
              <a:ext uri="{FF2B5EF4-FFF2-40B4-BE49-F238E27FC236}">
                <a16:creationId xmlns:a16="http://schemas.microsoft.com/office/drawing/2014/main" id="{7406B0AF-17D8-BAB6-DD4F-B59A62C223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13361E-5976-F6C1-61CE-75852B7488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225C5-D7EB-4CFB-B017-9F588CA1391C}" type="slidenum">
              <a:rPr lang="en-IN" smtClean="0"/>
              <a:t>‹#›</a:t>
            </a:fld>
            <a:endParaRPr lang="en-IN"/>
          </a:p>
        </p:txBody>
      </p:sp>
    </p:spTree>
    <p:extLst>
      <p:ext uri="{BB962C8B-B14F-4D97-AF65-F5344CB8AC3E}">
        <p14:creationId xmlns:p14="http://schemas.microsoft.com/office/powerpoint/2010/main" val="1314444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article_physics" TargetMode="External"/><Relationship Id="rId2" Type="http://schemas.openxmlformats.org/officeDocument/2006/relationships/hyperlink" Target="https://www.kaggle.com/competitions/higgs-boson" TargetMode="External"/><Relationship Id="rId1" Type="http://schemas.openxmlformats.org/officeDocument/2006/relationships/slideLayout" Target="../slideLayouts/slideLayout1.xml"/><Relationship Id="rId5" Type="http://schemas.openxmlformats.org/officeDocument/2006/relationships/hyperlink" Target="https://en.wikipedia.org/wiki/Subatomic_particle" TargetMode="External"/><Relationship Id="rId4" Type="http://schemas.openxmlformats.org/officeDocument/2006/relationships/hyperlink" Target="https://en.wikipedia.org/wiki/Fundamental_interac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84D6-8AB7-5FA9-5656-B77822A7C1C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F3C75AC-CF4E-90F4-AF78-C1582C7415A5}"/>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colorTemperature colorTemp="6400"/>
                    </a14:imgEffect>
                    <a14:imgEffect>
                      <a14:saturation sat="253000"/>
                    </a14:imgEffect>
                  </a14:imgLayer>
                </a14:imgProps>
              </a:ext>
              <a:ext uri="{28A0092B-C50C-407E-A947-70E740481C1C}">
                <a14:useLocalDpi xmlns:a14="http://schemas.microsoft.com/office/drawing/2010/main" val="0"/>
              </a:ext>
            </a:extLst>
          </a:blip>
          <a:srcRect t="8161" b="4231"/>
          <a:stretch/>
        </p:blipFill>
        <p:spPr>
          <a:xfrm>
            <a:off x="594360" y="320040"/>
            <a:ext cx="10892790" cy="6358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2BDE1C4E-0A7A-9473-1B6F-E7BC2BC2F327}"/>
              </a:ext>
            </a:extLst>
          </p:cNvPr>
          <p:cNvSpPr txBox="1"/>
          <p:nvPr/>
        </p:nvSpPr>
        <p:spPr>
          <a:xfrm>
            <a:off x="7612380" y="6001112"/>
            <a:ext cx="3874770" cy="677108"/>
          </a:xfrm>
          <a:prstGeom prst="rect">
            <a:avLst/>
          </a:prstGeom>
          <a:noFill/>
        </p:spPr>
        <p:txBody>
          <a:bodyPr wrap="square" rtlCol="0">
            <a:spAutoFit/>
          </a:bodyPr>
          <a:lstStyle/>
          <a:p>
            <a:r>
              <a:rPr lang="en-IN" sz="2000" dirty="0">
                <a:solidFill>
                  <a:schemeClr val="bg1"/>
                </a:solidFill>
                <a:latin typeface="Britannic Bold" panose="020B0903060703020204" pitchFamily="34" charset="0"/>
              </a:rPr>
              <a:t>Name : </a:t>
            </a:r>
            <a:r>
              <a:rPr lang="en-IN" sz="2000" dirty="0" err="1">
                <a:solidFill>
                  <a:schemeClr val="bg1"/>
                </a:solidFill>
                <a:latin typeface="Britannic Bold" panose="020B0903060703020204" pitchFamily="34" charset="0"/>
              </a:rPr>
              <a:t>D.Hariharasudhan</a:t>
            </a:r>
            <a:endParaRPr lang="en-IN" sz="2000" dirty="0">
              <a:solidFill>
                <a:schemeClr val="bg1"/>
              </a:solidFill>
              <a:latin typeface="Britannic Bold" panose="020B0903060703020204" pitchFamily="34" charset="0"/>
            </a:endParaRPr>
          </a:p>
          <a:p>
            <a:endParaRPr lang="en-IN" dirty="0">
              <a:solidFill>
                <a:schemeClr val="bg1"/>
              </a:solidFill>
            </a:endParaRPr>
          </a:p>
        </p:txBody>
      </p:sp>
      <p:sp>
        <p:nvSpPr>
          <p:cNvPr id="8" name="TextBox 7">
            <a:extLst>
              <a:ext uri="{FF2B5EF4-FFF2-40B4-BE49-F238E27FC236}">
                <a16:creationId xmlns:a16="http://schemas.microsoft.com/office/drawing/2014/main" id="{C8991D52-C7CB-2F47-B823-53500FB4672D}"/>
              </a:ext>
            </a:extLst>
          </p:cNvPr>
          <p:cNvSpPr txBox="1"/>
          <p:nvPr/>
        </p:nvSpPr>
        <p:spPr>
          <a:xfrm>
            <a:off x="1874520" y="765810"/>
            <a:ext cx="8686800" cy="1938992"/>
          </a:xfrm>
          <a:prstGeom prst="rect">
            <a:avLst/>
          </a:prstGeom>
          <a:noFill/>
        </p:spPr>
        <p:txBody>
          <a:bodyPr wrap="square" rtlCol="0">
            <a:spAutoFit/>
          </a:bodyPr>
          <a:lstStyle/>
          <a:p>
            <a:r>
              <a:rPr lang="en-IN" sz="4000" dirty="0">
                <a:solidFill>
                  <a:schemeClr val="bg1"/>
                </a:solidFill>
                <a:highlight>
                  <a:srgbClr val="000000"/>
                </a:highlight>
                <a:latin typeface="Elephant" panose="02020904090505020303" pitchFamily="18" charset="0"/>
              </a:rPr>
              <a:t>Particle Physics Events Classification Using Machine Learning</a:t>
            </a:r>
          </a:p>
        </p:txBody>
      </p:sp>
    </p:spTree>
    <p:extLst>
      <p:ext uri="{BB962C8B-B14F-4D97-AF65-F5344CB8AC3E}">
        <p14:creationId xmlns:p14="http://schemas.microsoft.com/office/powerpoint/2010/main" val="1483196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26651-246F-0AF1-FB0C-3A8A889972D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9BF459B-0641-F44F-6229-2DEB7B1EF883}"/>
              </a:ext>
            </a:extLst>
          </p:cNvPr>
          <p:cNvPicPr>
            <a:picLocks noChangeAspect="1"/>
          </p:cNvPicPr>
          <p:nvPr/>
        </p:nvPicPr>
        <p:blipFill rotWithShape="1">
          <a:blip r:embed="rId2"/>
          <a:srcRect l="2442" t="44497" r="29012" b="17674"/>
          <a:stretch/>
        </p:blipFill>
        <p:spPr>
          <a:xfrm>
            <a:off x="297712" y="3051544"/>
            <a:ext cx="8357190" cy="2594344"/>
          </a:xfrm>
          <a:prstGeom prst="rect">
            <a:avLst/>
          </a:prstGeom>
        </p:spPr>
      </p:pic>
    </p:spTree>
    <p:extLst>
      <p:ext uri="{BB962C8B-B14F-4D97-AF65-F5344CB8AC3E}">
        <p14:creationId xmlns:p14="http://schemas.microsoft.com/office/powerpoint/2010/main" val="244011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BCABC-B278-8BD3-E571-80FFFACBE3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57BC47-1061-4AF0-63DB-6ED475386E4D}"/>
              </a:ext>
            </a:extLst>
          </p:cNvPr>
          <p:cNvSpPr txBox="1"/>
          <p:nvPr/>
        </p:nvSpPr>
        <p:spPr>
          <a:xfrm>
            <a:off x="925032" y="180753"/>
            <a:ext cx="10621926" cy="7078861"/>
          </a:xfrm>
          <a:prstGeom prst="rect">
            <a:avLst/>
          </a:prstGeom>
          <a:noFill/>
        </p:spPr>
        <p:txBody>
          <a:bodyPr wrap="square" rtlCol="0">
            <a:spAutoFit/>
          </a:bodyPr>
          <a:lstStyle/>
          <a:p>
            <a:pPr algn="l"/>
            <a:r>
              <a:rPr lang="en-US" sz="2200" b="0" i="0" dirty="0">
                <a:solidFill>
                  <a:srgbClr val="111111"/>
                </a:solidFill>
                <a:effectLst/>
                <a:latin typeface="Times New Roman" panose="02020603050405020304" pitchFamily="18" charset="0"/>
                <a:cs typeface="Times New Roman" panose="02020603050405020304" pitchFamily="18" charset="0"/>
              </a:rPr>
              <a:t>The </a:t>
            </a:r>
            <a:r>
              <a:rPr lang="en-US" sz="2200" b="1" i="0" dirty="0">
                <a:solidFill>
                  <a:srgbClr val="111111"/>
                </a:solidFill>
                <a:effectLst/>
                <a:latin typeface="Times New Roman" panose="02020603050405020304" pitchFamily="18" charset="0"/>
                <a:cs typeface="Times New Roman" panose="02020603050405020304" pitchFamily="18" charset="0"/>
              </a:rPr>
              <a:t>Higgs boson</a:t>
            </a:r>
            <a:r>
              <a:rPr lang="en-US" sz="2200" b="0" i="0" dirty="0">
                <a:solidFill>
                  <a:srgbClr val="111111"/>
                </a:solidFill>
                <a:effectLst/>
                <a:latin typeface="Times New Roman" panose="02020603050405020304" pitchFamily="18" charset="0"/>
                <a:cs typeface="Times New Roman" panose="02020603050405020304" pitchFamily="18" charset="0"/>
              </a:rPr>
              <a:t>, sometimes affectionately called the </a:t>
            </a:r>
            <a:r>
              <a:rPr lang="en-US" sz="2200" b="1" i="0" dirty="0">
                <a:solidFill>
                  <a:srgbClr val="111111"/>
                </a:solidFill>
                <a:effectLst/>
                <a:latin typeface="Times New Roman" panose="02020603050405020304" pitchFamily="18" charset="0"/>
                <a:cs typeface="Times New Roman" panose="02020603050405020304" pitchFamily="18" charset="0"/>
              </a:rPr>
              <a:t>Higgs particle</a:t>
            </a:r>
            <a:r>
              <a:rPr lang="en-US" sz="2200" b="0" i="0" dirty="0">
                <a:solidFill>
                  <a:srgbClr val="111111"/>
                </a:solidFill>
                <a:effectLst/>
                <a:latin typeface="Times New Roman" panose="02020603050405020304" pitchFamily="18" charset="0"/>
                <a:cs typeface="Times New Roman" panose="02020603050405020304" pitchFamily="18" charset="0"/>
              </a:rPr>
              <a:t>, is a remarkable elementary particle in the </a:t>
            </a:r>
            <a:r>
              <a:rPr lang="en-US" sz="2200" b="1" i="0" dirty="0">
                <a:solidFill>
                  <a:srgbClr val="111111"/>
                </a:solidFill>
                <a:effectLst/>
                <a:latin typeface="Times New Roman" panose="02020603050405020304" pitchFamily="18" charset="0"/>
                <a:cs typeface="Times New Roman" panose="02020603050405020304" pitchFamily="18" charset="0"/>
              </a:rPr>
              <a:t>Standard Model of particle physics</a:t>
            </a:r>
            <a:r>
              <a:rPr lang="en-US" sz="2200" b="0" i="0" dirty="0">
                <a:solidFill>
                  <a:srgbClr val="111111"/>
                </a:solidFill>
                <a:effectLst/>
                <a:latin typeface="Times New Roman" panose="02020603050405020304" pitchFamily="18" charset="0"/>
                <a:cs typeface="Times New Roman" panose="02020603050405020304" pitchFamily="18" charset="0"/>
              </a:rPr>
              <a:t>. Let’s break down what makes it so intriguing:</a:t>
            </a:r>
          </a:p>
          <a:p>
            <a:pPr algn="l"/>
            <a:endParaRPr lang="en-US" b="0" i="0" dirty="0">
              <a:solidFill>
                <a:srgbClr val="111111"/>
              </a:solidFill>
              <a:effectLst/>
              <a:latin typeface="-apple-system"/>
            </a:endParaRPr>
          </a:p>
          <a:p>
            <a:pPr algn="l">
              <a:buFont typeface="+mj-lt"/>
              <a:buAutoNum type="arabicPeriod"/>
            </a:pPr>
            <a:r>
              <a:rPr lang="en-US" sz="2200" b="1" i="0" dirty="0">
                <a:solidFill>
                  <a:srgbClr val="111111"/>
                </a:solidFill>
                <a:effectLst/>
                <a:latin typeface="Times New Roman" panose="02020603050405020304" pitchFamily="18" charset="0"/>
                <a:cs typeface="Times New Roman" panose="02020603050405020304" pitchFamily="18" charset="0"/>
              </a:rPr>
              <a:t>What Is It?</a:t>
            </a:r>
            <a:endParaRPr lang="en-US" sz="2200" b="0" i="0" dirty="0">
              <a:solidFill>
                <a:srgbClr val="11111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The Higgs boson is like a cosmic celebrity. It’s the </a:t>
            </a:r>
            <a:r>
              <a:rPr lang="en-US" sz="2200" b="1" i="0" dirty="0">
                <a:solidFill>
                  <a:srgbClr val="111111"/>
                </a:solidFill>
                <a:effectLst/>
                <a:latin typeface="Times New Roman" panose="02020603050405020304" pitchFamily="18" charset="0"/>
                <a:cs typeface="Times New Roman" panose="02020603050405020304" pitchFamily="18" charset="0"/>
              </a:rPr>
              <a:t>carrier particle</a:t>
            </a:r>
            <a:r>
              <a:rPr lang="en-US" sz="2200" b="0" i="0" dirty="0">
                <a:solidFill>
                  <a:srgbClr val="111111"/>
                </a:solidFill>
                <a:effectLst/>
                <a:latin typeface="Times New Roman" panose="02020603050405020304" pitchFamily="18" charset="0"/>
                <a:cs typeface="Times New Roman" panose="02020603050405020304" pitchFamily="18" charset="0"/>
              </a:rPr>
              <a:t> (or </a:t>
            </a:r>
            <a:r>
              <a:rPr lang="en-US" sz="2200" b="1" i="0" dirty="0">
                <a:solidFill>
                  <a:srgbClr val="111111"/>
                </a:solidFill>
                <a:effectLst/>
                <a:latin typeface="Times New Roman" panose="02020603050405020304" pitchFamily="18" charset="0"/>
                <a:cs typeface="Times New Roman" panose="02020603050405020304" pitchFamily="18" charset="0"/>
              </a:rPr>
              <a:t>boson</a:t>
            </a:r>
            <a:r>
              <a:rPr lang="en-US" sz="2200" b="0" i="0" dirty="0">
                <a:solidFill>
                  <a:srgbClr val="111111"/>
                </a:solidFill>
                <a:effectLst/>
                <a:latin typeface="Times New Roman" panose="02020603050405020304" pitchFamily="18" charset="0"/>
                <a:cs typeface="Times New Roman" panose="02020603050405020304" pitchFamily="18" charset="0"/>
              </a:rPr>
              <a:t>) associated with the </a:t>
            </a:r>
            <a:r>
              <a:rPr lang="en-US" sz="2200" b="1" i="0" dirty="0">
                <a:solidFill>
                  <a:srgbClr val="111111"/>
                </a:solidFill>
                <a:effectLst/>
                <a:latin typeface="Times New Roman" panose="02020603050405020304" pitchFamily="18" charset="0"/>
                <a:cs typeface="Times New Roman" panose="02020603050405020304" pitchFamily="18" charset="0"/>
              </a:rPr>
              <a:t>Higgs field</a:t>
            </a:r>
            <a:r>
              <a:rPr lang="en-US" sz="2200" b="0" i="0" dirty="0">
                <a:solidFill>
                  <a:srgbClr val="11111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But what’s this Higgs field? Imagine it as an invisible field that permeates all of space. It’s like the cosmic glue that endows other tiny particles with mass.</a:t>
            </a:r>
          </a:p>
          <a:p>
            <a:pPr algn="l">
              <a:buFont typeface="+mj-lt"/>
              <a:buAutoNum type="arabicPeriod"/>
            </a:pPr>
            <a:r>
              <a:rPr lang="en-US" sz="2200" b="1" i="0" dirty="0">
                <a:solidFill>
                  <a:srgbClr val="111111"/>
                </a:solidFill>
                <a:effectLst/>
                <a:latin typeface="Times New Roman" panose="02020603050405020304" pitchFamily="18" charset="0"/>
                <a:cs typeface="Times New Roman" panose="02020603050405020304" pitchFamily="18" charset="0"/>
              </a:rPr>
              <a:t>Why Does Mass Matter?</a:t>
            </a:r>
            <a:endParaRPr lang="en-US" sz="2200" b="0" i="0" dirty="0">
              <a:solidFill>
                <a:srgbClr val="11111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Mass determines how much a particle resists changing its speed or position when it encounters a force.</a:t>
            </a: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Without mass, particles would zip around at the speed of light, and the universe would be a chaotic mess.</a:t>
            </a:r>
          </a:p>
          <a:p>
            <a:pPr algn="l">
              <a:buFont typeface="+mj-lt"/>
              <a:buAutoNum type="arabicPeriod"/>
            </a:pPr>
            <a:r>
              <a:rPr lang="en-US" sz="2200" b="1" i="0" dirty="0">
                <a:solidFill>
                  <a:srgbClr val="111111"/>
                </a:solidFill>
                <a:effectLst/>
                <a:latin typeface="Times New Roman" panose="02020603050405020304" pitchFamily="18" charset="0"/>
                <a:cs typeface="Times New Roman" panose="02020603050405020304" pitchFamily="18" charset="0"/>
              </a:rPr>
              <a:t>The Higgs Mechanism: Giving Mass to Particles</a:t>
            </a:r>
            <a:endParaRPr lang="en-US" sz="2200" b="0" i="0" dirty="0">
              <a:solidFill>
                <a:srgbClr val="11111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The Higgs field interacts with particles like electrons, quarks, and W/Z bosons.</a:t>
            </a: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When these particles move through the Higgs field, they gain mass. It’s like they’re wading through cosmic molasses.</a:t>
            </a:r>
          </a:p>
          <a:p>
            <a:pPr marL="742950" lvl="1" indent="-285750" algn="l">
              <a:buFont typeface="+mj-lt"/>
              <a:buAutoNum type="arabicPeriod"/>
            </a:pPr>
            <a:r>
              <a:rPr lang="en-US" sz="2200" b="0" i="0" dirty="0">
                <a:solidFill>
                  <a:srgbClr val="111111"/>
                </a:solidFill>
                <a:effectLst/>
                <a:latin typeface="Times New Roman" panose="02020603050405020304" pitchFamily="18" charset="0"/>
                <a:cs typeface="Times New Roman" panose="02020603050405020304" pitchFamily="18" charset="0"/>
              </a:rPr>
              <a:t>The Higgs boson itself is a </a:t>
            </a:r>
            <a:r>
              <a:rPr lang="en-US" sz="2200" b="1" i="0" dirty="0">
                <a:solidFill>
                  <a:srgbClr val="111111"/>
                </a:solidFill>
                <a:effectLst/>
                <a:latin typeface="Times New Roman" panose="02020603050405020304" pitchFamily="18" charset="0"/>
                <a:cs typeface="Times New Roman" panose="02020603050405020304" pitchFamily="18" charset="0"/>
              </a:rPr>
              <a:t>massive scalar boson</a:t>
            </a:r>
            <a:r>
              <a:rPr lang="en-US" sz="2200" b="0" i="0" dirty="0">
                <a:solidFill>
                  <a:srgbClr val="111111"/>
                </a:solidFill>
                <a:effectLst/>
                <a:latin typeface="Times New Roman" panose="02020603050405020304" pitchFamily="18" charset="0"/>
                <a:cs typeface="Times New Roman" panose="02020603050405020304" pitchFamily="18" charset="0"/>
              </a:rPr>
              <a:t> (meaning it has zero spin) that couples to mass.</a:t>
            </a:r>
          </a:p>
          <a:p>
            <a:endParaRPr lang="en-IN" dirty="0"/>
          </a:p>
        </p:txBody>
      </p:sp>
    </p:spTree>
    <p:extLst>
      <p:ext uri="{BB962C8B-B14F-4D97-AF65-F5344CB8AC3E}">
        <p14:creationId xmlns:p14="http://schemas.microsoft.com/office/powerpoint/2010/main" val="301009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FEF14-A874-21E6-A70F-689DB82771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6989C2-D77B-90E3-680B-0B3F4F6AC851}"/>
              </a:ext>
            </a:extLst>
          </p:cNvPr>
          <p:cNvSpPr txBox="1"/>
          <p:nvPr/>
        </p:nvSpPr>
        <p:spPr>
          <a:xfrm>
            <a:off x="691116" y="520995"/>
            <a:ext cx="11089758" cy="310854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 the field of particle physics, accurate identification and classification of events are crucial for understanding fundamental particles and their interactions. The provided dataset contains various features derived from particle physics experiments, and the goal is to build a machine-learning model to classify events into signal (s) and background (b) categories. This classification aids in distinguishing events of interest (signal) from background noise.</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187CF9-9074-111A-06FD-6E2D0E9ED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7533" y="3629538"/>
            <a:ext cx="4176934" cy="2779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362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B5FB-70F9-A987-AA44-25AB31ECE1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DD72A0-588D-30BB-1434-890CCC813A5F}"/>
              </a:ext>
            </a:extLst>
          </p:cNvPr>
          <p:cNvSpPr txBox="1"/>
          <p:nvPr/>
        </p:nvSpPr>
        <p:spPr>
          <a:xfrm>
            <a:off x="1350335" y="457200"/>
            <a:ext cx="9888279" cy="5632311"/>
          </a:xfrm>
          <a:prstGeom prst="rect">
            <a:avLst/>
          </a:prstGeom>
          <a:noFill/>
        </p:spPr>
        <p:txBody>
          <a:bodyPr wrap="square" rtlCol="0">
            <a:spAutoFit/>
          </a:bodyPr>
          <a:lstStyle/>
          <a:p>
            <a:pPr marL="342900" indent="-342900">
              <a:buAutoNum type="arabicPeriod"/>
            </a:pPr>
            <a:r>
              <a:rPr lang="en-US" sz="2000" b="1" dirty="0">
                <a:latin typeface="Times New Roman" panose="02020603050405020304" pitchFamily="18" charset="0"/>
                <a:cs typeface="Times New Roman" panose="02020603050405020304" pitchFamily="18" charset="0"/>
              </a:rPr>
              <a:t>Data </a:t>
            </a:r>
            <a:r>
              <a:rPr lang="en-US" sz="2000" b="1" dirty="0" err="1">
                <a:latin typeface="Times New Roman" panose="02020603050405020304" pitchFamily="18" charset="0"/>
                <a:cs typeface="Times New Roman" panose="02020603050405020304" pitchFamily="18" charset="0"/>
              </a:rPr>
              <a:t>Preprocessing</a:t>
            </a:r>
            <a:r>
              <a:rPr lang="en-US" sz="2000" dirty="0" err="1">
                <a:latin typeface="Times New Roman" panose="02020603050405020304" pitchFamily="18" charset="0"/>
                <a:cs typeface="Times New Roman" panose="02020603050405020304" pitchFamily="18" charset="0"/>
              </a:rPr>
              <a:t>:Assuming</a:t>
            </a:r>
            <a:r>
              <a:rPr lang="en-US" sz="2000" dirty="0">
                <a:latin typeface="Times New Roman" panose="02020603050405020304" pitchFamily="18" charset="0"/>
                <a:cs typeface="Times New Roman" panose="02020603050405020304" pitchFamily="18" charset="0"/>
              </a:rPr>
              <a:t> you have a dataset with features derived from particle physics experiments, here are the typical preprocessing </a:t>
            </a:r>
            <a:r>
              <a:rPr lang="en-US" sz="2000" dirty="0" err="1">
                <a:latin typeface="Times New Roman" panose="02020603050405020304" pitchFamily="18" charset="0"/>
                <a:cs typeface="Times New Roman" panose="02020603050405020304" pitchFamily="18" charset="0"/>
              </a:rPr>
              <a:t>steps:Handle</a:t>
            </a:r>
            <a:r>
              <a:rPr lang="en-US" sz="2000" dirty="0">
                <a:latin typeface="Times New Roman" panose="02020603050405020304" pitchFamily="18" charset="0"/>
                <a:cs typeface="Times New Roman" panose="02020603050405020304" pitchFamily="18" charset="0"/>
              </a:rPr>
              <a:t> missing values: Impute missing values using strategies like mean, median, or mode </a:t>
            </a:r>
            <a:r>
              <a:rPr lang="en-US" sz="2000" dirty="0" err="1">
                <a:latin typeface="Times New Roman" panose="02020603050405020304" pitchFamily="18" charset="0"/>
                <a:cs typeface="Times New Roman" panose="02020603050405020304" pitchFamily="18" charset="0"/>
              </a:rPr>
              <a:t>imputation.Encode</a:t>
            </a:r>
            <a:r>
              <a:rPr lang="en-US" sz="2000" dirty="0">
                <a:latin typeface="Times New Roman" panose="02020603050405020304" pitchFamily="18" charset="0"/>
                <a:cs typeface="Times New Roman" panose="02020603050405020304" pitchFamily="18" charset="0"/>
              </a:rPr>
              <a:t> categorical variables: Convert categorical variables into numerical representations using techniques like one-hot encoding or label </a:t>
            </a:r>
            <a:r>
              <a:rPr lang="en-US" sz="2000" dirty="0" err="1">
                <a:latin typeface="Times New Roman" panose="02020603050405020304" pitchFamily="18" charset="0"/>
                <a:cs typeface="Times New Roman" panose="02020603050405020304" pitchFamily="18" charset="0"/>
              </a:rPr>
              <a:t>encoding.Scale</a:t>
            </a:r>
            <a:r>
              <a:rPr lang="en-US" sz="2000" dirty="0">
                <a:latin typeface="Times New Roman" panose="02020603050405020304" pitchFamily="18" charset="0"/>
                <a:cs typeface="Times New Roman" panose="02020603050405020304" pitchFamily="18" charset="0"/>
              </a:rPr>
              <a:t> numerical features: Standardize numerical features to have mean 0 and standard deviation 1 to ensure all features contribute equally to the model.</a:t>
            </a:r>
          </a:p>
          <a:p>
            <a:pPr marL="342900" indent="-342900">
              <a:buAutoNum type="arabicPeriod"/>
            </a:pPr>
            <a:r>
              <a:rPr lang="en-US" sz="2000" b="1" dirty="0">
                <a:latin typeface="Times New Roman" panose="02020603050405020304" pitchFamily="18" charset="0"/>
                <a:cs typeface="Times New Roman" panose="02020603050405020304" pitchFamily="18" charset="0"/>
              </a:rPr>
              <a:t> Model </a:t>
            </a:r>
            <a:r>
              <a:rPr lang="en-US" sz="2000" b="1" dirty="0" err="1">
                <a:latin typeface="Times New Roman" panose="02020603050405020304" pitchFamily="18" charset="0"/>
                <a:cs typeface="Times New Roman" panose="02020603050405020304" pitchFamily="18" charset="0"/>
              </a:rPr>
              <a:t>Selection</a:t>
            </a:r>
            <a:r>
              <a:rPr lang="en-US" sz="2000" dirty="0" err="1">
                <a:latin typeface="Times New Roman" panose="02020603050405020304" pitchFamily="18" charset="0"/>
                <a:cs typeface="Times New Roman" panose="02020603050405020304" pitchFamily="18" charset="0"/>
              </a:rPr>
              <a:t>:For</a:t>
            </a:r>
            <a:r>
              <a:rPr lang="en-US" sz="2000" dirty="0">
                <a:latin typeface="Times New Roman" panose="02020603050405020304" pitchFamily="18" charset="0"/>
                <a:cs typeface="Times New Roman" panose="02020603050405020304" pitchFamily="18" charset="0"/>
              </a:rPr>
              <a:t> classification tasks in particle physics, you may consider the following </a:t>
            </a:r>
            <a:r>
              <a:rPr lang="en-US" sz="2000" dirty="0" err="1">
                <a:latin typeface="Times New Roman" panose="02020603050405020304" pitchFamily="18" charset="0"/>
                <a:cs typeface="Times New Roman" panose="02020603050405020304" pitchFamily="18" charset="0"/>
              </a:rPr>
              <a:t>models:Random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ForestSupport</a:t>
            </a:r>
            <a:r>
              <a:rPr lang="en-US" sz="2000" dirty="0">
                <a:latin typeface="Times New Roman" panose="02020603050405020304" pitchFamily="18" charset="0"/>
                <a:cs typeface="Times New Roman" panose="02020603050405020304" pitchFamily="18" charset="0"/>
              </a:rPr>
              <a:t> Vector Machines (SVM)Gradient Boosting (e.g.,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LightGBM</a:t>
            </a:r>
            <a:r>
              <a:rPr lang="en-US" sz="2000" dirty="0">
                <a:latin typeface="Times New Roman" panose="02020603050405020304" pitchFamily="18" charset="0"/>
                <a:cs typeface="Times New Roman" panose="02020603050405020304" pitchFamily="18" charset="0"/>
              </a:rPr>
              <a:t>)Neural Networks (e.g., deep learning models)</a:t>
            </a:r>
          </a:p>
          <a:p>
            <a:pPr marL="342900" indent="-342900">
              <a:buAutoNum type="arabicPeriod"/>
            </a:pPr>
            <a:r>
              <a:rPr lang="en-US" sz="2000" b="1" dirty="0">
                <a:latin typeface="Times New Roman" panose="02020603050405020304" pitchFamily="18" charset="0"/>
                <a:cs typeface="Times New Roman" panose="02020603050405020304" pitchFamily="18" charset="0"/>
              </a:rPr>
              <a:t>Model </a:t>
            </a:r>
            <a:r>
              <a:rPr lang="en-US" sz="2000" b="1" dirty="0" err="1">
                <a:latin typeface="Times New Roman" panose="02020603050405020304" pitchFamily="18" charset="0"/>
                <a:cs typeface="Times New Roman" panose="02020603050405020304" pitchFamily="18" charset="0"/>
              </a:rPr>
              <a:t>Training</a:t>
            </a:r>
            <a:r>
              <a:rPr lang="en-US" sz="2000" dirty="0" err="1">
                <a:latin typeface="Times New Roman" panose="02020603050405020304" pitchFamily="18" charset="0"/>
                <a:cs typeface="Times New Roman" panose="02020603050405020304" pitchFamily="18" charset="0"/>
              </a:rPr>
              <a:t>:Once</a:t>
            </a:r>
            <a:r>
              <a:rPr lang="en-US" sz="2000" dirty="0">
                <a:latin typeface="Times New Roman" panose="02020603050405020304" pitchFamily="18" charset="0"/>
                <a:cs typeface="Times New Roman" panose="02020603050405020304" pitchFamily="18" charset="0"/>
              </a:rPr>
              <a:t> you've selected a model, you can train it on your preprocessed data.</a:t>
            </a:r>
          </a:p>
          <a:p>
            <a:pPr marL="342900" indent="-342900">
              <a:buAutoNum type="arabicPeriod"/>
            </a:pPr>
            <a:r>
              <a:rPr lang="en-US" sz="2000" b="1" dirty="0">
                <a:latin typeface="Times New Roman" panose="02020603050405020304" pitchFamily="18" charset="0"/>
                <a:cs typeface="Times New Roman" panose="02020603050405020304" pitchFamily="18" charset="0"/>
              </a:rPr>
              <a:t>Model </a:t>
            </a:r>
            <a:r>
              <a:rPr lang="en-US" sz="2000" b="1" dirty="0" err="1">
                <a:latin typeface="Times New Roman" panose="02020603050405020304" pitchFamily="18" charset="0"/>
                <a:cs typeface="Times New Roman" panose="02020603050405020304" pitchFamily="18" charset="0"/>
              </a:rPr>
              <a:t>Evaluation</a:t>
            </a:r>
            <a:r>
              <a:rPr lang="en-US" sz="2000" dirty="0" err="1">
                <a:latin typeface="Times New Roman" panose="02020603050405020304" pitchFamily="18" charset="0"/>
                <a:cs typeface="Times New Roman" panose="02020603050405020304" pitchFamily="18" charset="0"/>
              </a:rPr>
              <a:t>:Evaluate</a:t>
            </a:r>
            <a:r>
              <a:rPr lang="en-US" sz="2000" dirty="0">
                <a:latin typeface="Times New Roman" panose="02020603050405020304" pitchFamily="18" charset="0"/>
                <a:cs typeface="Times New Roman" panose="02020603050405020304" pitchFamily="18" charset="0"/>
              </a:rPr>
              <a:t> the trained model using appropriate evaluation metrics such as accuracy, precision, recall, F1-score, and ROC curves. You can use techniques like cross-validation to get a more robust estimate of model performance.</a:t>
            </a:r>
          </a:p>
          <a:p>
            <a:pPr marL="342900" indent="-342900">
              <a:buAutoNum type="arabicPeriod"/>
            </a:pPr>
            <a:r>
              <a:rPr lang="en-US" sz="2000" b="1" dirty="0">
                <a:latin typeface="Times New Roman" panose="02020603050405020304" pitchFamily="18" charset="0"/>
                <a:cs typeface="Times New Roman" panose="02020603050405020304" pitchFamily="18" charset="0"/>
              </a:rPr>
              <a:t>Model </a:t>
            </a:r>
            <a:r>
              <a:rPr lang="en-US" sz="2000" b="1" dirty="0" err="1">
                <a:latin typeface="Times New Roman" panose="02020603050405020304" pitchFamily="18" charset="0"/>
                <a:cs typeface="Times New Roman" panose="02020603050405020304" pitchFamily="18" charset="0"/>
              </a:rPr>
              <a:t>Tuning</a:t>
            </a:r>
            <a:r>
              <a:rPr lang="en-US" sz="2000" dirty="0" err="1">
                <a:latin typeface="Times New Roman" panose="02020603050405020304" pitchFamily="18" charset="0"/>
                <a:cs typeface="Times New Roman" panose="02020603050405020304" pitchFamily="18" charset="0"/>
              </a:rPr>
              <a:t>:Fine-tune</a:t>
            </a:r>
            <a:r>
              <a:rPr lang="en-US" sz="2000" dirty="0">
                <a:latin typeface="Times New Roman" panose="02020603050405020304" pitchFamily="18" charset="0"/>
                <a:cs typeface="Times New Roman" panose="02020603050405020304" pitchFamily="18" charset="0"/>
              </a:rPr>
              <a:t> the hyperparameters of the model using techniques like grid search or random search to optimize </a:t>
            </a:r>
            <a:r>
              <a:rPr lang="en-US" sz="2000" dirty="0" err="1">
                <a:latin typeface="Times New Roman" panose="02020603050405020304" pitchFamily="18" charset="0"/>
                <a:cs typeface="Times New Roman" panose="02020603050405020304" pitchFamily="18" charset="0"/>
              </a:rPr>
              <a:t>performance.Let's</a:t>
            </a:r>
            <a:r>
              <a:rPr lang="en-US" sz="2000" dirty="0">
                <a:latin typeface="Times New Roman" panose="02020603050405020304" pitchFamily="18" charset="0"/>
                <a:cs typeface="Times New Roman" panose="02020603050405020304" pitchFamily="18" charset="0"/>
              </a:rPr>
              <a:t> proceed with a Python example using scikit-learn for data preprocessing, model selection, training, evaluation, and tuning. We'll use a simple synthetic dataset for demonstration purposes.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266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00EE8-AE16-4568-DF5D-728696D503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5C055F-4C21-E735-4F2B-063ACF19F0BA}"/>
              </a:ext>
            </a:extLst>
          </p:cNvPr>
          <p:cNvSpPr txBox="1"/>
          <p:nvPr/>
        </p:nvSpPr>
        <p:spPr>
          <a:xfrm>
            <a:off x="1017270" y="697230"/>
            <a:ext cx="10355580" cy="5693866"/>
          </a:xfrm>
          <a:prstGeom prst="rect">
            <a:avLst/>
          </a:prstGeom>
          <a:noFill/>
        </p:spPr>
        <p:txBody>
          <a:bodyPr wrap="square" rtlCol="0">
            <a:spAutoFit/>
          </a:bodyPr>
          <a:lstStyle/>
          <a:p>
            <a:pPr marL="457200" indent="-457200" algn="just">
              <a:buFont typeface="Arial" panose="020B0604020202020204" pitchFamily="34" charset="0"/>
              <a:buChar char="•"/>
            </a:pPr>
            <a:r>
              <a:rPr lang="en-US" sz="2800" b="0" i="0" dirty="0">
                <a:solidFill>
                  <a:srgbClr val="0D0D0D"/>
                </a:solidFill>
                <a:effectLst/>
                <a:latin typeface="Söhne"/>
              </a:rPr>
              <a:t>Particle accelerators help physicists study fundamental particles through high-energy collisions.</a:t>
            </a:r>
          </a:p>
          <a:p>
            <a:pPr marL="457200" indent="-457200" algn="just">
              <a:buFont typeface="Arial" panose="020B0604020202020204" pitchFamily="34" charset="0"/>
              <a:buChar char="•"/>
            </a:pPr>
            <a:r>
              <a:rPr lang="en-US" sz="2800" b="0" i="0" dirty="0">
                <a:solidFill>
                  <a:srgbClr val="0D0D0D"/>
                </a:solidFill>
                <a:effectLst/>
                <a:latin typeface="Söhne"/>
              </a:rPr>
              <a:t> Analyzing data from these collisions can be challenging due to its complexity and inherent uncertainties.</a:t>
            </a:r>
          </a:p>
          <a:p>
            <a:pPr marL="457200" indent="-457200" algn="just">
              <a:buFont typeface="Arial" panose="020B0604020202020204" pitchFamily="34" charset="0"/>
              <a:buChar char="•"/>
            </a:pPr>
            <a:r>
              <a:rPr lang="en-US" sz="2800" b="0" i="0" dirty="0">
                <a:solidFill>
                  <a:srgbClr val="0D0D0D"/>
                </a:solidFill>
                <a:effectLst/>
                <a:latin typeface="Söhne"/>
              </a:rPr>
              <a:t> Machine learning assists by extracting meaningful information, improving statistical power, and reducing noise. </a:t>
            </a:r>
          </a:p>
          <a:p>
            <a:pPr marL="457200" indent="-457200" algn="just">
              <a:buFont typeface="Arial" panose="020B0604020202020204" pitchFamily="34" charset="0"/>
              <a:buChar char="•"/>
            </a:pPr>
            <a:r>
              <a:rPr lang="en-US" sz="2800" b="0" i="0" dirty="0">
                <a:solidFill>
                  <a:srgbClr val="0D0D0D"/>
                </a:solidFill>
                <a:effectLst/>
                <a:latin typeface="Söhne"/>
              </a:rPr>
              <a:t>Standardized ML software packages provide tools for data analysis, enabling physicists to develop custom ML pipelines. </a:t>
            </a:r>
          </a:p>
          <a:p>
            <a:pPr marL="457200" indent="-457200" algn="just">
              <a:buFont typeface="Arial" panose="020B0604020202020204" pitchFamily="34" charset="0"/>
              <a:buChar char="•"/>
            </a:pPr>
            <a:r>
              <a:rPr lang="en-US" sz="2800" b="0" i="0" dirty="0">
                <a:solidFill>
                  <a:srgbClr val="0D0D0D"/>
                </a:solidFill>
                <a:effectLst/>
                <a:latin typeface="Söhne"/>
              </a:rPr>
              <a:t>Collaboration between physicists and data scientists ensures robust and reliable results.</a:t>
            </a:r>
          </a:p>
          <a:p>
            <a:pPr marL="457200" indent="-457200" algn="just">
              <a:buFont typeface="Arial" panose="020B0604020202020204" pitchFamily="34" charset="0"/>
              <a:buChar char="•"/>
            </a:pPr>
            <a:r>
              <a:rPr lang="en-US" sz="2800" b="0" i="0" dirty="0">
                <a:solidFill>
                  <a:srgbClr val="0D0D0D"/>
                </a:solidFill>
                <a:effectLst/>
                <a:latin typeface="Söhne"/>
              </a:rPr>
              <a:t> Overall, ML offers a simple yet powerful solution for enhancing our understanding of particle physics through accelerator experiments.</a:t>
            </a:r>
            <a:endParaRPr lang="en-IN" sz="2800" dirty="0"/>
          </a:p>
        </p:txBody>
      </p:sp>
    </p:spTree>
    <p:extLst>
      <p:ext uri="{BB962C8B-B14F-4D97-AF65-F5344CB8AC3E}">
        <p14:creationId xmlns:p14="http://schemas.microsoft.com/office/powerpoint/2010/main" val="2747763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FAE4-2D74-D827-7D67-E489C8EEA5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DE28325-0012-887C-86D8-E6F001508593}"/>
              </a:ext>
            </a:extLst>
          </p:cNvPr>
          <p:cNvSpPr txBox="1"/>
          <p:nvPr/>
        </p:nvSpPr>
        <p:spPr>
          <a:xfrm>
            <a:off x="1108710" y="594360"/>
            <a:ext cx="10309860" cy="2677656"/>
          </a:xfrm>
          <a:prstGeom prst="rect">
            <a:avLst/>
          </a:prstGeom>
          <a:noFill/>
        </p:spPr>
        <p:txBody>
          <a:bodyPr wrap="square" rtlCol="0">
            <a:spAutoFit/>
          </a:bodyPr>
          <a:lstStyle/>
          <a:p>
            <a:r>
              <a:rPr lang="en-US" sz="2800" b="0" i="0" dirty="0">
                <a:solidFill>
                  <a:srgbClr val="0D0D0D"/>
                </a:solidFill>
                <a:effectLst/>
                <a:latin typeface="Times New Roman" panose="02020603050405020304" pitchFamily="18" charset="0"/>
                <a:cs typeface="Times New Roman" panose="02020603050405020304" pitchFamily="18" charset="0"/>
              </a:rPr>
              <a:t>To prove that the Higgs field gives mass to particles like tau leptons, scientists need to show that the Higgs boson can directly decay into pairs of these particles. By studying how the Higgs boson breaks down into tau leptons, researchers can understand how particles acquire mass. This investigation is vital for unraveling the mysteries of particle physics and understanding the building blocks of our universe.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6163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40B368-5572-34D1-4C60-EA692A174621}"/>
              </a:ext>
            </a:extLst>
          </p:cNvPr>
          <p:cNvSpPr txBox="1"/>
          <p:nvPr/>
        </p:nvSpPr>
        <p:spPr>
          <a:xfrm>
            <a:off x="1234440" y="902970"/>
            <a:ext cx="9292590" cy="5262979"/>
          </a:xfrm>
          <a:prstGeom prst="rect">
            <a:avLst/>
          </a:prstGeom>
          <a:noFill/>
        </p:spPr>
        <p:txBody>
          <a:bodyPr wrap="square" rtlCol="0">
            <a:spAutoFit/>
          </a:bodyPr>
          <a:lstStyle/>
          <a:p>
            <a:pPr marL="285750" indent="-285750"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In particle physics experiments, scientists sift through huge amounts of data to find rare events that might indicate the presence of new particles or phenomena. They use sophisticated algorithms to quickly filter out common events, focusing only on the most interesting ones. After storing these selected events, they analyze them to identify any unusual patterns or excesses compared to what's expected from known processes.</a:t>
            </a:r>
          </a:p>
          <a:p>
            <a:pPr marL="285750" indent="-285750" algn="l">
              <a:buFont typeface="Arial" panose="020B0604020202020204" pitchFamily="34" charset="0"/>
              <a:buChar char="•"/>
            </a:pPr>
            <a:endParaRPr lang="en-US" sz="2400"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By pinpointing regions in their data where there's an unexpectedly high number of events, scientists can run statistical tests to determine if these excesses are likely caused by new particles. If the probability of the excess being due to known processes is low enough, it could signal a groundbreaking discovery in physics.</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52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F06D8F-0575-C49F-BAF0-B92E610FD274}"/>
              </a:ext>
            </a:extLst>
          </p:cNvPr>
          <p:cNvSpPr txBox="1"/>
          <p:nvPr/>
        </p:nvSpPr>
        <p:spPr>
          <a:xfrm>
            <a:off x="560070" y="685800"/>
            <a:ext cx="11098530" cy="563231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a particle physics experiment, scientists look at two types of data samples: the signal sample and the background sample.</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1. Signal Sample</a:t>
            </a:r>
            <a:r>
              <a:rPr lang="en-US" sz="2400" dirty="0">
                <a:latin typeface="Times New Roman" panose="02020603050405020304" pitchFamily="18" charset="0"/>
                <a:cs typeface="Times New Roman" panose="02020603050405020304" pitchFamily="18" charset="0"/>
              </a:rPr>
              <a:t>: This contains events where Higgs bosons, with a specific mass, were produced. These events are what scientists are primarily interested in studying.</a:t>
            </a:r>
          </a:p>
          <a:p>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2. Background Sample</a:t>
            </a:r>
            <a:r>
              <a:rPr lang="en-US" sz="2400" dirty="0">
                <a:latin typeface="Times New Roman" panose="02020603050405020304" pitchFamily="18" charset="0"/>
                <a:cs typeface="Times New Roman" panose="02020603050405020304" pitchFamily="18" charset="0"/>
              </a:rPr>
              <a:t>: This sample includes events generated by other known processes that can look similar to the signal events but are not the main focus of the study. These background events help scientists understand what to expect from known physics.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By comparing the signal and background samples, scientists can separate the interesting events (the signal) from the ones that aren't as important for their study (the background). This helps them identify and study the Higgs boson effectively amidst all the other processes happening in the experiment.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157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90931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this scenario, we have a training set and a test set for a machine learning task:</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Training Set:</a:t>
            </a:r>
          </a:p>
          <a:p>
            <a:r>
              <a:rPr lang="en-US" dirty="0">
                <a:latin typeface="Times New Roman" panose="02020603050405020304" pitchFamily="18" charset="0"/>
                <a:cs typeface="Times New Roman" panose="02020603050405020304" pitchFamily="18" charset="0"/>
              </a:rPr>
              <a:t>   - Contains 250,000 observations.</a:t>
            </a:r>
          </a:p>
          <a:p>
            <a:r>
              <a:rPr lang="en-US" dirty="0">
                <a:latin typeface="Times New Roman" panose="02020603050405020304" pitchFamily="18" charset="0"/>
                <a:cs typeface="Times New Roman" panose="02020603050405020304" pitchFamily="18" charset="0"/>
              </a:rPr>
              <a:t>   - Includes labels (signal or background) indicating the category of each observation.</a:t>
            </a:r>
          </a:p>
          <a:p>
            <a:r>
              <a:rPr lang="en-US" dirty="0">
                <a:latin typeface="Times New Roman" panose="02020603050405020304" pitchFamily="18" charset="0"/>
                <a:cs typeface="Times New Roman" panose="02020603050405020304" pitchFamily="18" charset="0"/>
              </a:rPr>
              <a:t>   - Also contains weights, which may indicate the importance or significance of each observation in the training process.</a:t>
            </a:r>
          </a:p>
          <a:p>
            <a:r>
              <a:rPr lang="en-US" dirty="0">
                <a:latin typeface="Times New Roman" panose="02020603050405020304" pitchFamily="18" charset="0"/>
                <a:cs typeface="Times New Roman" panose="02020603050405020304" pitchFamily="18" charset="0"/>
              </a:rPr>
              <a:t>   - Both sets share 31 common features.</a:t>
            </a:r>
          </a:p>
          <a:p>
            <a:r>
              <a:rPr lang="en-US" dirty="0">
                <a:latin typeface="Times New Roman" panose="02020603050405020304" pitchFamily="18" charset="0"/>
                <a:cs typeface="Times New Roman" panose="02020603050405020304" pitchFamily="18" charset="0"/>
              </a:rPr>
              <a:t>   - Used to train the machine learning model. The model learns patterns from the features and their corresponding labels, guided by the provided weights.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Test Set:</a:t>
            </a:r>
          </a:p>
          <a:p>
            <a:r>
              <a:rPr lang="en-US" dirty="0">
                <a:latin typeface="Times New Roman" panose="02020603050405020304" pitchFamily="18" charset="0"/>
                <a:cs typeface="Times New Roman" panose="02020603050405020304" pitchFamily="18" charset="0"/>
              </a:rPr>
              <a:t>   - Consists of 550,000 observations.</a:t>
            </a:r>
          </a:p>
          <a:p>
            <a:r>
              <a:rPr lang="en-US" dirty="0">
                <a:latin typeface="Times New Roman" panose="02020603050405020304" pitchFamily="18" charset="0"/>
                <a:cs typeface="Times New Roman" panose="02020603050405020304" pitchFamily="18" charset="0"/>
              </a:rPr>
              <a:t>   - Does not include labels or weights.</a:t>
            </a:r>
          </a:p>
          <a:p>
            <a:r>
              <a:rPr lang="en-US" dirty="0">
                <a:latin typeface="Times New Roman" panose="02020603050405020304" pitchFamily="18" charset="0"/>
                <a:cs typeface="Times New Roman" panose="02020603050405020304" pitchFamily="18" charset="0"/>
              </a:rPr>
              <a:t>   - Shares the same 31 features with the training set.</a:t>
            </a:r>
          </a:p>
          <a:p>
            <a:r>
              <a:rPr lang="en-US" dirty="0">
                <a:latin typeface="Times New Roman" panose="02020603050405020304" pitchFamily="18" charset="0"/>
                <a:cs typeface="Times New Roman" panose="02020603050405020304" pitchFamily="18" charset="0"/>
              </a:rPr>
              <a:t>   - Used to evaluate the performance of the trained model. The model's predictions on this set are compared against the actual outcomes (labels) to assess its accuracy and generalization ability.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By splitting the data into training and test sets, we can train the model on one set and evaluate its performance on another. This helps ensure that the model can make accurate predictions on new, unseen data, which is essential for its practical use.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791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E2D5F6DA-0DF7-4B95-C5EB-40BACCE971C2}"/>
              </a:ext>
            </a:extLst>
          </p:cNvPr>
          <p:cNvSpPr txBox="1"/>
          <p:nvPr/>
        </p:nvSpPr>
        <p:spPr>
          <a:xfrm>
            <a:off x="1085850" y="612845"/>
            <a:ext cx="10447020" cy="4832092"/>
          </a:xfrm>
          <a:prstGeom prst="rect">
            <a:avLst/>
          </a:prstGeom>
          <a:noFill/>
        </p:spPr>
        <p:txBody>
          <a:bodyPr wrap="square">
            <a:spAutoFit/>
          </a:bodyPr>
          <a:lstStyle/>
          <a:p>
            <a:r>
              <a:rPr lang="en-IN" sz="2200" dirty="0">
                <a:latin typeface="Times New Roman" panose="02020603050405020304" pitchFamily="18" charset="0"/>
                <a:cs typeface="Times New Roman" panose="02020603050405020304" pitchFamily="18" charset="0"/>
              </a:rPr>
              <a:t>The project objective is to develop a classification system that can distinguish between two types of events produced in the particle accelerator: background events and signal events.</a:t>
            </a:r>
          </a:p>
          <a:p>
            <a:endParaRPr lang="en-IN" sz="2200" dirty="0">
              <a:latin typeface="Times New Roman" panose="02020603050405020304" pitchFamily="18"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Background Events: </a:t>
            </a:r>
            <a:r>
              <a:rPr lang="en-IN" sz="2200" dirty="0">
                <a:latin typeface="Times New Roman" panose="02020603050405020304" pitchFamily="18" charset="0"/>
                <a:cs typeface="Times New Roman" panose="02020603050405020304" pitchFamily="18" charset="0"/>
              </a:rPr>
              <a:t>These events are well understood and can be explained by existing theories and previous observations. They represent known processes in particle physics.</a:t>
            </a:r>
          </a:p>
          <a:p>
            <a:endParaRPr lang="en-IN" sz="2200" dirty="0">
              <a:latin typeface="Times New Roman" panose="02020603050405020304" pitchFamily="18"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Signal Events</a:t>
            </a:r>
            <a:r>
              <a:rPr lang="en-IN" sz="2200" dirty="0">
                <a:latin typeface="Times New Roman" panose="02020603050405020304" pitchFamily="18" charset="0"/>
                <a:cs typeface="Times New Roman" panose="02020603050405020304" pitchFamily="18" charset="0"/>
              </a:rPr>
              <a:t>: These events indicate a process that cannot be described by previous observations. They are of particular interest because they could potentially lead to the discovery of a new particle or phenomenon.</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The goal is to build a model that can accurately classify each event as either background or signal based on the features extracted from the data. By doing so, scientists can identify and prioritize events that may represent new and previously unknown physics, potentially leading to groundbreaking discoveries in particle physics.</a:t>
            </a:r>
          </a:p>
        </p:txBody>
      </p:sp>
    </p:spTree>
    <p:extLst>
      <p:ext uri="{BB962C8B-B14F-4D97-AF65-F5344CB8AC3E}">
        <p14:creationId xmlns:p14="http://schemas.microsoft.com/office/powerpoint/2010/main" val="388013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84D6-8AB7-5FA9-5656-B77822A7C1C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91792B6-371D-CDF8-53DF-B6836543E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876300"/>
            <a:ext cx="10287000" cy="510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1677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845820" y="70866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786225F5-319A-E929-919D-47C5D08E5505}"/>
              </a:ext>
            </a:extLst>
          </p:cNvPr>
          <p:cNvSpPr txBox="1"/>
          <p:nvPr/>
        </p:nvSpPr>
        <p:spPr>
          <a:xfrm>
            <a:off x="933450" y="1165860"/>
            <a:ext cx="10035540" cy="1200329"/>
          </a:xfrm>
          <a:prstGeom prst="rect">
            <a:avLst/>
          </a:prstGeom>
          <a:noFill/>
        </p:spPr>
        <p:txBody>
          <a:bodyPr wrap="square" rtlCol="0">
            <a:spAutoFit/>
          </a:bodyPr>
          <a:lstStyle/>
          <a:p>
            <a:pPr marL="457200" indent="-457200" algn="l">
              <a:buAutoNum type="arabicPeriod"/>
            </a:pPr>
            <a:r>
              <a:rPr lang="en-IN" sz="2400" b="1" i="0" dirty="0">
                <a:solidFill>
                  <a:srgbClr val="202214"/>
                </a:solidFill>
                <a:effectLst/>
                <a:latin typeface="Times New Roman" panose="02020603050405020304" pitchFamily="18" charset="0"/>
                <a:cs typeface="Times New Roman" panose="02020603050405020304" pitchFamily="18" charset="0"/>
              </a:rPr>
              <a:t>Data set </a:t>
            </a:r>
            <a:r>
              <a:rPr lang="en-IN" sz="2400" b="1" dirty="0">
                <a:solidFill>
                  <a:srgbClr val="202214"/>
                </a:solidFill>
                <a:latin typeface="Times New Roman" panose="02020603050405020304" pitchFamily="18" charset="0"/>
                <a:cs typeface="Times New Roman" panose="02020603050405020304" pitchFamily="18" charset="0"/>
              </a:rPr>
              <a:t>and </a:t>
            </a:r>
            <a:r>
              <a:rPr lang="en-IN" sz="2400" b="1" i="0" dirty="0">
                <a:solidFill>
                  <a:srgbClr val="202214"/>
                </a:solidFill>
                <a:effectLst/>
                <a:latin typeface="Times New Roman" panose="02020603050405020304" pitchFamily="18" charset="0"/>
                <a:cs typeface="Times New Roman" panose="02020603050405020304" pitchFamily="18" charset="0"/>
              </a:rPr>
              <a:t>Data Exploration</a:t>
            </a:r>
          </a:p>
          <a:p>
            <a:pPr marL="457200" indent="-457200" algn="l">
              <a:buAutoNum type="arabicPeriod"/>
            </a:pPr>
            <a:endParaRPr lang="en-IN" sz="2400" b="1" dirty="0">
              <a:solidFill>
                <a:srgbClr val="202214"/>
              </a:solidFill>
              <a:latin typeface="Times New Roman" panose="02020603050405020304" pitchFamily="18" charset="0"/>
              <a:cs typeface="Times New Roman" panose="02020603050405020304" pitchFamily="18" charset="0"/>
            </a:endParaRPr>
          </a:p>
          <a:p>
            <a:pPr marL="457200" indent="-457200" algn="l">
              <a:buAutoNum type="arabicPeriod"/>
            </a:pPr>
            <a:endParaRPr lang="en-IN" sz="2400" b="1" i="0" dirty="0">
              <a:solidFill>
                <a:srgbClr val="202214"/>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57CC7B-8C4D-EAA1-C40C-3FA6C79162BC}"/>
              </a:ext>
            </a:extLst>
          </p:cNvPr>
          <p:cNvPicPr>
            <a:picLocks noChangeAspect="1"/>
          </p:cNvPicPr>
          <p:nvPr/>
        </p:nvPicPr>
        <p:blipFill rotWithShape="1">
          <a:blip r:embed="rId2"/>
          <a:srcRect l="8565" t="48148" r="6018" b="8025"/>
          <a:stretch/>
        </p:blipFill>
        <p:spPr>
          <a:xfrm>
            <a:off x="353632" y="2171700"/>
            <a:ext cx="11484735" cy="3314700"/>
          </a:xfrm>
          <a:prstGeom prst="rect">
            <a:avLst/>
          </a:prstGeom>
        </p:spPr>
      </p:pic>
    </p:spTree>
    <p:extLst>
      <p:ext uri="{BB962C8B-B14F-4D97-AF65-F5344CB8AC3E}">
        <p14:creationId xmlns:p14="http://schemas.microsoft.com/office/powerpoint/2010/main" val="31708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0D575E7B-85D3-344F-5449-904326B0D826}"/>
              </a:ext>
            </a:extLst>
          </p:cNvPr>
          <p:cNvPicPr>
            <a:picLocks noChangeAspect="1"/>
          </p:cNvPicPr>
          <p:nvPr/>
        </p:nvPicPr>
        <p:blipFill rotWithShape="1">
          <a:blip r:embed="rId2"/>
          <a:srcRect l="8812" t="28333" r="12625" b="13833"/>
          <a:stretch/>
        </p:blipFill>
        <p:spPr>
          <a:xfrm>
            <a:off x="460604" y="1131570"/>
            <a:ext cx="11731396" cy="4857750"/>
          </a:xfrm>
          <a:prstGeom prst="rect">
            <a:avLst/>
          </a:prstGeom>
        </p:spPr>
      </p:pic>
    </p:spTree>
    <p:extLst>
      <p:ext uri="{BB962C8B-B14F-4D97-AF65-F5344CB8AC3E}">
        <p14:creationId xmlns:p14="http://schemas.microsoft.com/office/powerpoint/2010/main" val="67076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40B86A0C-5E94-BDE1-8D01-99EA87478A21}"/>
              </a:ext>
            </a:extLst>
          </p:cNvPr>
          <p:cNvSpPr txBox="1"/>
          <p:nvPr/>
        </p:nvSpPr>
        <p:spPr>
          <a:xfrm>
            <a:off x="731520" y="674370"/>
            <a:ext cx="10527030" cy="1261884"/>
          </a:xfrm>
          <a:prstGeom prst="rect">
            <a:avLst/>
          </a:prstGeom>
          <a:noFill/>
        </p:spPr>
        <p:txBody>
          <a:bodyPr wrap="square" rtlCol="0">
            <a:spAutoFit/>
          </a:bodyPr>
          <a:lstStyle/>
          <a:p>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IN" dirty="0"/>
          </a:p>
          <a:p>
            <a:endParaRPr lang="en-IN" dirty="0"/>
          </a:p>
        </p:txBody>
      </p:sp>
      <p:sp>
        <p:nvSpPr>
          <p:cNvPr id="5" name="Rectangle 2">
            <a:extLst>
              <a:ext uri="{FF2B5EF4-FFF2-40B4-BE49-F238E27FC236}">
                <a16:creationId xmlns:a16="http://schemas.microsoft.com/office/drawing/2014/main" id="{9640A76B-7CC9-5C9E-FD5A-554D587AD53A}"/>
              </a:ext>
            </a:extLst>
          </p:cNvPr>
          <p:cNvSpPr>
            <a:spLocks noChangeArrowheads="1"/>
          </p:cNvSpPr>
          <p:nvPr/>
        </p:nvSpPr>
        <p:spPr bwMode="auto">
          <a:xfrm>
            <a:off x="0" y="90100"/>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70E0D9DF-05B5-2A0C-F665-E03D8C67A7C4}"/>
              </a:ext>
            </a:extLst>
          </p:cNvPr>
          <p:cNvSpPr>
            <a:spLocks noChangeArrowheads="1"/>
          </p:cNvSpPr>
          <p:nvPr/>
        </p:nvSpPr>
        <p:spPr bwMode="auto">
          <a:xfrm>
            <a:off x="0" y="90100"/>
            <a:ext cx="65" cy="27699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F9531F1-7B03-D805-6C1C-38962945B6EA}"/>
              </a:ext>
            </a:extLst>
          </p:cNvPr>
          <p:cNvPicPr>
            <a:picLocks noChangeAspect="1"/>
          </p:cNvPicPr>
          <p:nvPr/>
        </p:nvPicPr>
        <p:blipFill rotWithShape="1">
          <a:blip r:embed="rId2"/>
          <a:srcRect l="24282" t="31667" r="51625" b="41833"/>
          <a:stretch/>
        </p:blipFill>
        <p:spPr>
          <a:xfrm>
            <a:off x="2289810" y="913955"/>
            <a:ext cx="7612380" cy="4709605"/>
          </a:xfrm>
          <a:prstGeom prst="rect">
            <a:avLst/>
          </a:prstGeom>
        </p:spPr>
      </p:pic>
    </p:spTree>
    <p:extLst>
      <p:ext uri="{BB962C8B-B14F-4D97-AF65-F5344CB8AC3E}">
        <p14:creationId xmlns:p14="http://schemas.microsoft.com/office/powerpoint/2010/main" val="3791946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96125-D2C9-C1C7-7382-092759DD31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2A987F-6186-008C-4426-3583FAF13F2A}"/>
              </a:ext>
            </a:extLst>
          </p:cNvPr>
          <p:cNvSpPr txBox="1"/>
          <p:nvPr/>
        </p:nvSpPr>
        <p:spPr>
          <a:xfrm>
            <a:off x="1424763" y="946298"/>
            <a:ext cx="9760688" cy="60016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The target Label is a binary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taking values b and s, indicating the status of an event.</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dirty="0">
                <a:solidFill>
                  <a:srgbClr val="3C4043"/>
                </a:solidFill>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rgbClr val="3C4043"/>
                </a:solidFill>
                <a:effectLst/>
                <a:latin typeface="Times New Roman" panose="02020603050405020304" pitchFamily="18" charset="0"/>
                <a:cs typeface="Times New Roman" panose="02020603050405020304" pitchFamily="18" charset="0"/>
              </a:rPr>
              <a:t>b↦background</a:t>
            </a:r>
            <a:endPar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3C4043"/>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rgbClr val="3C4043"/>
                </a:solidFill>
                <a:effectLst/>
                <a:latin typeface="Times New Roman" panose="02020603050405020304" pitchFamily="18" charset="0"/>
                <a:cs typeface="Times New Roman" panose="02020603050405020304" pitchFamily="18" charset="0"/>
              </a:rPr>
              <a:t>events↦signal</a:t>
            </a:r>
            <a:r>
              <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 event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rgbClr val="3C4043"/>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Univariate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lang="en-US" altLang="en-US" sz="3200" dirty="0">
                <a:solidFill>
                  <a:srgbClr val="3C4043"/>
                </a:solidFill>
                <a:latin typeface="Times New Roman" panose="02020603050405020304" pitchFamily="18" charset="0"/>
                <a:cs typeface="Times New Roman" panose="02020603050405020304" pitchFamily="18" charset="0"/>
              </a:rPr>
              <a:t>Target variables</a:t>
            </a: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0" i="0" u="none" strike="noStrike" cap="none" normalizeH="0" baseline="0" dirty="0">
                <a:ln>
                  <a:noFill/>
                </a:ln>
                <a:solidFill>
                  <a:srgbClr val="3C4043"/>
                </a:solidFill>
                <a:effectLst/>
                <a:latin typeface="Times New Roman" panose="02020603050405020304" pitchFamily="18" charset="0"/>
                <a:cs typeface="Times New Roman" panose="02020603050405020304" pitchFamily="18" charset="0"/>
              </a:rPr>
              <a:t>Predictor variables</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4D8605C5-E65C-6FE5-5025-E93268CBE15B}"/>
              </a:ext>
            </a:extLst>
          </p:cNvPr>
          <p:cNvSpPr>
            <a:spLocks noChangeArrowheads="1"/>
          </p:cNvSpPr>
          <p:nvPr/>
        </p:nvSpPr>
        <p:spPr bwMode="auto">
          <a:xfrm>
            <a:off x="0" y="1466326"/>
            <a:ext cx="91333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670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6FC328D4-8085-85C5-3051-5BEF00366717}"/>
              </a:ext>
            </a:extLst>
          </p:cNvPr>
          <p:cNvSpPr txBox="1"/>
          <p:nvPr/>
        </p:nvSpPr>
        <p:spPr>
          <a:xfrm>
            <a:off x="1394460" y="571500"/>
            <a:ext cx="9574530" cy="529209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0BAF832D-E9F1-D568-6DDD-92B798122C17}"/>
              </a:ext>
            </a:extLst>
          </p:cNvPr>
          <p:cNvSpPr txBox="1"/>
          <p:nvPr/>
        </p:nvSpPr>
        <p:spPr>
          <a:xfrm>
            <a:off x="777240" y="834390"/>
            <a:ext cx="9574530" cy="2954655"/>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Process of Univariate analysis</a:t>
            </a:r>
          </a:p>
          <a:p>
            <a:endParaRPr lang="en-IN"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Function to construct </a:t>
            </a:r>
            <a:r>
              <a:rPr lang="en-US" sz="2800" dirty="0" err="1">
                <a:latin typeface="Times New Roman" panose="02020603050405020304" pitchFamily="18" charset="0"/>
                <a:cs typeface="Times New Roman" panose="02020603050405020304" pitchFamily="18" charset="0"/>
              </a:rPr>
              <a:t>barplot</a:t>
            </a:r>
            <a:r>
              <a:rPr lang="en-US" sz="2800" dirty="0">
                <a:latin typeface="Times New Roman" panose="02020603050405020304" pitchFamily="18" charset="0"/>
                <a:cs typeface="Times New Roman" panose="02020603050405020304" pitchFamily="18" charset="0"/>
              </a:rPr>
              <a:t> and </a:t>
            </a:r>
            <a:r>
              <a:rPr lang="en-US" sz="2800" dirty="0" err="1">
                <a:latin typeface="Times New Roman" panose="02020603050405020304" pitchFamily="18" charset="0"/>
                <a:cs typeface="Times New Roman" panose="02020603050405020304" pitchFamily="18" charset="0"/>
              </a:rPr>
              <a:t>donutplot</a:t>
            </a:r>
            <a:r>
              <a:rPr lang="en-US" sz="2800" dirty="0">
                <a:latin typeface="Times New Roman" panose="02020603050405020304" pitchFamily="18" charset="0"/>
                <a:cs typeface="Times New Roman" panose="02020603050405020304" pitchFamily="18" charset="0"/>
              </a:rPr>
              <a:t> of a </a:t>
            </a:r>
            <a:r>
              <a:rPr lang="en-US" sz="2800" dirty="0" err="1">
                <a:latin typeface="Times New Roman" panose="02020603050405020304" pitchFamily="18" charset="0"/>
                <a:cs typeface="Times New Roman" panose="02020603050405020304" pitchFamily="18" charset="0"/>
              </a:rPr>
              <a:t>dataframe</a:t>
            </a:r>
            <a:r>
              <a:rPr lang="en-US" sz="2800" dirty="0">
                <a:latin typeface="Times New Roman" panose="02020603050405020304" pitchFamily="18" charset="0"/>
                <a:cs typeface="Times New Roman" panose="02020603050405020304" pitchFamily="18" charset="0"/>
              </a:rPr>
              <a:t> column.</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Splitting the training by target class.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Number of unique values for the predictor variables.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Proportion of the value -999 in the dataset columns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228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47863193-10C8-6B3F-B172-6B4CD96E7546}"/>
              </a:ext>
            </a:extLst>
          </p:cNvPr>
          <p:cNvPicPr>
            <a:picLocks noChangeAspect="1"/>
          </p:cNvPicPr>
          <p:nvPr/>
        </p:nvPicPr>
        <p:blipFill rotWithShape="1">
          <a:blip r:embed="rId2"/>
          <a:srcRect l="25562" t="39998" r="29250" b="11335"/>
          <a:stretch/>
        </p:blipFill>
        <p:spPr>
          <a:xfrm>
            <a:off x="1313288" y="814387"/>
            <a:ext cx="8952548" cy="5423535"/>
          </a:xfrm>
          <a:prstGeom prst="rect">
            <a:avLst/>
          </a:prstGeom>
        </p:spPr>
      </p:pic>
    </p:spTree>
    <p:extLst>
      <p:ext uri="{BB962C8B-B14F-4D97-AF65-F5344CB8AC3E}">
        <p14:creationId xmlns:p14="http://schemas.microsoft.com/office/powerpoint/2010/main" val="788531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AD3764DD-80B7-DA18-9A41-FCAE9905D65E}"/>
              </a:ext>
            </a:extLst>
          </p:cNvPr>
          <p:cNvPicPr>
            <a:picLocks noChangeAspect="1"/>
          </p:cNvPicPr>
          <p:nvPr/>
        </p:nvPicPr>
        <p:blipFill rotWithShape="1">
          <a:blip r:embed="rId2"/>
          <a:srcRect l="25407" t="45833" r="28750" b="24334"/>
          <a:stretch/>
        </p:blipFill>
        <p:spPr>
          <a:xfrm>
            <a:off x="729572" y="1143000"/>
            <a:ext cx="11022415" cy="4034790"/>
          </a:xfrm>
          <a:prstGeom prst="rect">
            <a:avLst/>
          </a:prstGeom>
        </p:spPr>
      </p:pic>
    </p:spTree>
    <p:extLst>
      <p:ext uri="{BB962C8B-B14F-4D97-AF65-F5344CB8AC3E}">
        <p14:creationId xmlns:p14="http://schemas.microsoft.com/office/powerpoint/2010/main" val="3418600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B8AB64AB-7220-C8D1-5868-ED9A0B9C0D5B}"/>
              </a:ext>
            </a:extLst>
          </p:cNvPr>
          <p:cNvPicPr>
            <a:picLocks noChangeAspect="1"/>
          </p:cNvPicPr>
          <p:nvPr/>
        </p:nvPicPr>
        <p:blipFill rotWithShape="1">
          <a:blip r:embed="rId2"/>
          <a:srcRect l="27665" t="48190" r="28846" b="26810"/>
          <a:stretch/>
        </p:blipFill>
        <p:spPr>
          <a:xfrm>
            <a:off x="175260" y="1165860"/>
            <a:ext cx="11841480" cy="3829050"/>
          </a:xfrm>
          <a:prstGeom prst="rect">
            <a:avLst/>
          </a:prstGeom>
        </p:spPr>
      </p:pic>
    </p:spTree>
    <p:extLst>
      <p:ext uri="{BB962C8B-B14F-4D97-AF65-F5344CB8AC3E}">
        <p14:creationId xmlns:p14="http://schemas.microsoft.com/office/powerpoint/2010/main" val="393071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5770047-FA9D-7D5D-7877-CFEF8F485766}"/>
              </a:ext>
            </a:extLst>
          </p:cNvPr>
          <p:cNvSpPr txBox="1"/>
          <p:nvPr/>
        </p:nvSpPr>
        <p:spPr>
          <a:xfrm>
            <a:off x="800100" y="560070"/>
            <a:ext cx="10538460" cy="535531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1. Kurtosis Distribution:</a:t>
            </a:r>
          </a:p>
          <a:p>
            <a:r>
              <a:rPr lang="en-US" dirty="0">
                <a:latin typeface="Times New Roman" panose="02020603050405020304" pitchFamily="18" charset="0"/>
                <a:cs typeface="Times New Roman" panose="02020603050405020304" pitchFamily="18" charset="0"/>
              </a:rPr>
              <a:t>   - Both background and signal events in the training set have a global peak near 0 in their kurtosis distributions.</a:t>
            </a:r>
          </a:p>
          <a:p>
            <a:r>
              <a:rPr lang="en-US" dirty="0">
                <a:latin typeface="Times New Roman" panose="02020603050405020304" pitchFamily="18" charset="0"/>
                <a:cs typeface="Times New Roman" panose="02020603050405020304" pitchFamily="18" charset="0"/>
              </a:rPr>
              <a:t>   - The kurtosis distribution for signal events is more bell-shaped and relatively dispersed.</a:t>
            </a:r>
          </a:p>
          <a:p>
            <a:r>
              <a:rPr lang="en-US" dirty="0">
                <a:latin typeface="Times New Roman" panose="02020603050405020304" pitchFamily="18" charset="0"/>
                <a:cs typeface="Times New Roman" panose="02020603050405020304" pitchFamily="18" charset="0"/>
              </a:rPr>
              <a:t>   - In contrast, the kurtosis distribution for background events is highly concentrated around 0 with high </a:t>
            </a:r>
            <a:r>
              <a:rPr lang="en-US" dirty="0" err="1">
                <a:latin typeface="Times New Roman" panose="02020603050405020304" pitchFamily="18" charset="0"/>
                <a:cs typeface="Times New Roman" panose="02020603050405020304" pitchFamily="18" charset="0"/>
              </a:rPr>
              <a:t>peakedness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Skewness and Kurtosis Resemblance:</a:t>
            </a:r>
          </a:p>
          <a:p>
            <a:r>
              <a:rPr lang="en-US" dirty="0">
                <a:latin typeface="Times New Roman" panose="02020603050405020304" pitchFamily="18" charset="0"/>
                <a:cs typeface="Times New Roman" panose="02020603050405020304" pitchFamily="18" charset="0"/>
              </a:rPr>
              <a:t>   - There is a notable resemblance between the distribution plots of skewness and kurtosis for background events in the training set and all events in the test set.</a:t>
            </a:r>
          </a:p>
          <a:p>
            <a:r>
              <a:rPr lang="en-US" dirty="0">
                <a:latin typeface="Times New Roman" panose="02020603050405020304" pitchFamily="18" charset="0"/>
                <a:cs typeface="Times New Roman" panose="02020603050405020304" pitchFamily="18" charset="0"/>
              </a:rPr>
              <a:t>   - This suggests that a significant portion of the observations in the test set may be background events.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Implications:</a:t>
            </a:r>
          </a:p>
          <a:p>
            <a:r>
              <a:rPr lang="en-US" dirty="0">
                <a:latin typeface="Times New Roman" panose="02020603050405020304" pitchFamily="18" charset="0"/>
                <a:cs typeface="Times New Roman" panose="02020603050405020304" pitchFamily="18" charset="0"/>
              </a:rPr>
              <a:t>- The kurtosis distribution characteristics indicate differences between background and signal events, with signal events having a broader distribution compared to background events.</a:t>
            </a:r>
          </a:p>
          <a:p>
            <a:r>
              <a:rPr lang="en-US" dirty="0">
                <a:latin typeface="Times New Roman" panose="02020603050405020304" pitchFamily="18" charset="0"/>
                <a:cs typeface="Times New Roman" panose="02020603050405020304" pitchFamily="18" charset="0"/>
              </a:rPr>
              <a:t>- The resemblance between the skewness and kurtosis distributions of background events in the training set and all events in the test set suggests that the test set may primarily consist of background events.</a:t>
            </a:r>
          </a:p>
          <a:p>
            <a:r>
              <a:rPr lang="en-US" dirty="0">
                <a:latin typeface="Times New Roman" panose="02020603050405020304" pitchFamily="18" charset="0"/>
                <a:cs typeface="Times New Roman" panose="02020603050405020304" pitchFamily="18" charset="0"/>
              </a:rPr>
              <a:t>- This observation underscores the importance of effectively distinguishing between background and signal events to accurately classify events produced in the particle accelerator.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673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A6A0C641-AA6C-B9A7-C06D-59D4BAD83154}"/>
              </a:ext>
            </a:extLst>
          </p:cNvPr>
          <p:cNvSpPr txBox="1"/>
          <p:nvPr/>
        </p:nvSpPr>
        <p:spPr>
          <a:xfrm>
            <a:off x="1223010" y="982980"/>
            <a:ext cx="9155430"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Multivariate Analysis</a:t>
            </a:r>
          </a:p>
          <a:p>
            <a:endParaRPr 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Correlation structure of float features.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Bivariate scatterplots.</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Trivariate</a:t>
            </a:r>
            <a:r>
              <a:rPr lang="en-US" sz="2400" dirty="0">
                <a:latin typeface="Times New Roman" panose="02020603050405020304" pitchFamily="18" charset="0"/>
                <a:cs typeface="Times New Roman" panose="02020603050405020304" pitchFamily="18" charset="0"/>
              </a:rPr>
              <a:t> scatterplots</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46644B4-C416-FF58-06D0-FEA7D2365254}"/>
              </a:ext>
            </a:extLst>
          </p:cNvPr>
          <p:cNvPicPr>
            <a:picLocks noChangeAspect="1"/>
          </p:cNvPicPr>
          <p:nvPr/>
        </p:nvPicPr>
        <p:blipFill rotWithShape="1">
          <a:blip r:embed="rId2"/>
          <a:srcRect l="26625" t="44666" r="27344" b="28501"/>
          <a:stretch/>
        </p:blipFill>
        <p:spPr>
          <a:xfrm>
            <a:off x="1813560" y="2921972"/>
            <a:ext cx="8370570" cy="3261658"/>
          </a:xfrm>
          <a:prstGeom prst="rect">
            <a:avLst/>
          </a:prstGeom>
        </p:spPr>
      </p:pic>
    </p:spTree>
    <p:extLst>
      <p:ext uri="{BB962C8B-B14F-4D97-AF65-F5344CB8AC3E}">
        <p14:creationId xmlns:p14="http://schemas.microsoft.com/office/powerpoint/2010/main" val="226460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154D1-877A-FC47-4C99-67B7E48913D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FC1D0D1-B147-1D6C-38C9-AB85254F3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970" y="1069454"/>
            <a:ext cx="7965763" cy="4480742"/>
          </a:xfrm>
          <a:prstGeom prst="rect">
            <a:avLst/>
          </a:prstGeom>
        </p:spPr>
      </p:pic>
    </p:spTree>
    <p:extLst>
      <p:ext uri="{BB962C8B-B14F-4D97-AF65-F5344CB8AC3E}">
        <p14:creationId xmlns:p14="http://schemas.microsoft.com/office/powerpoint/2010/main" val="822714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B11D2599-0A72-80AD-CB5A-675173D6EFD0}"/>
              </a:ext>
            </a:extLst>
          </p:cNvPr>
          <p:cNvPicPr>
            <a:picLocks noChangeAspect="1"/>
          </p:cNvPicPr>
          <p:nvPr/>
        </p:nvPicPr>
        <p:blipFill rotWithShape="1">
          <a:blip r:embed="rId2"/>
          <a:srcRect l="24657" t="32833" r="28375" b="29500"/>
          <a:stretch/>
        </p:blipFill>
        <p:spPr>
          <a:xfrm>
            <a:off x="755977" y="1102994"/>
            <a:ext cx="10680046" cy="4817745"/>
          </a:xfrm>
          <a:prstGeom prst="rect">
            <a:avLst/>
          </a:prstGeom>
        </p:spPr>
      </p:pic>
    </p:spTree>
    <p:extLst>
      <p:ext uri="{BB962C8B-B14F-4D97-AF65-F5344CB8AC3E}">
        <p14:creationId xmlns:p14="http://schemas.microsoft.com/office/powerpoint/2010/main" val="242912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ACE4B92D-DE71-A73C-AA70-506A9B63A996}"/>
              </a:ext>
            </a:extLst>
          </p:cNvPr>
          <p:cNvSpPr txBox="1"/>
          <p:nvPr/>
        </p:nvSpPr>
        <p:spPr>
          <a:xfrm>
            <a:off x="857250" y="445770"/>
            <a:ext cx="10847070" cy="3416320"/>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0D0D0D"/>
                </a:solidFill>
                <a:effectLst/>
                <a:latin typeface="Times New Roman" panose="02020603050405020304" pitchFamily="18" charset="0"/>
                <a:cs typeface="Times New Roman" panose="02020603050405020304" pitchFamily="18" charset="0"/>
              </a:rPr>
              <a:t>Correlation </a:t>
            </a:r>
            <a:r>
              <a:rPr lang="en-US" sz="2400" b="1" i="0" dirty="0" err="1">
                <a:solidFill>
                  <a:srgbClr val="0D0D0D"/>
                </a:solidFill>
                <a:effectLst/>
                <a:latin typeface="Times New Roman" panose="02020603050405020304" pitchFamily="18" charset="0"/>
                <a:cs typeface="Times New Roman" panose="02020603050405020304" pitchFamily="18" charset="0"/>
              </a:rPr>
              <a:t>Distribution</a:t>
            </a:r>
            <a:r>
              <a:rPr lang="en-US" sz="2400" b="0" i="0" dirty="0" err="1">
                <a:solidFill>
                  <a:srgbClr val="0D0D0D"/>
                </a:solidFill>
                <a:effectLst/>
                <a:latin typeface="Times New Roman" panose="02020603050405020304" pitchFamily="18" charset="0"/>
                <a:cs typeface="Times New Roman" panose="02020603050405020304" pitchFamily="18" charset="0"/>
              </a:rPr>
              <a:t>:The</a:t>
            </a:r>
            <a:r>
              <a:rPr lang="en-US" sz="2400" b="0" i="0" dirty="0">
                <a:solidFill>
                  <a:srgbClr val="0D0D0D"/>
                </a:solidFill>
                <a:effectLst/>
                <a:latin typeface="Times New Roman" panose="02020603050405020304" pitchFamily="18" charset="0"/>
                <a:cs typeface="Times New Roman" panose="02020603050405020304" pitchFamily="18" charset="0"/>
              </a:rPr>
              <a:t> correlation distribution is almost identical between the training set and the test set.</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The density has its highest peak near 0, suggesting that many pairs of features have low or no correlation.</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There is a secondary peak between 0.5 and 0.6, indicating a fair number of moderately to highly correlated pairs of features.</a:t>
            </a:r>
          </a:p>
          <a:p>
            <a:pPr algn="l">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Furthermore, there is a noticeable increase in density after 0.8, with a small peak very close to 1, indicating the presence of a few extremely correlated pairs of features.</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03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5DB350-96AC-E61D-ED14-B61C4EEAB280}"/>
              </a:ext>
            </a:extLst>
          </p:cNvPr>
          <p:cNvPicPr>
            <a:picLocks noChangeAspect="1"/>
          </p:cNvPicPr>
          <p:nvPr/>
        </p:nvPicPr>
        <p:blipFill rotWithShape="1">
          <a:blip r:embed="rId2"/>
          <a:srcRect l="20625" t="42500" r="25656" b="18167"/>
          <a:stretch/>
        </p:blipFill>
        <p:spPr>
          <a:xfrm>
            <a:off x="-91441" y="994410"/>
            <a:ext cx="11072909" cy="4560570"/>
          </a:xfrm>
          <a:prstGeom prst="rect">
            <a:avLst/>
          </a:prstGeom>
        </p:spPr>
      </p:pic>
    </p:spTree>
    <p:extLst>
      <p:ext uri="{BB962C8B-B14F-4D97-AF65-F5344CB8AC3E}">
        <p14:creationId xmlns:p14="http://schemas.microsoft.com/office/powerpoint/2010/main" val="2336776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8160D9-2AD2-A286-0CDC-FC23B119DB8B}"/>
              </a:ext>
            </a:extLst>
          </p:cNvPr>
          <p:cNvSpPr txBox="1"/>
          <p:nvPr/>
        </p:nvSpPr>
        <p:spPr>
          <a:xfrm>
            <a:off x="708660" y="834390"/>
            <a:ext cx="10687050" cy="369332"/>
          </a:xfrm>
          <a:prstGeom prst="rect">
            <a:avLst/>
          </a:prstGeom>
          <a:noFill/>
        </p:spPr>
        <p:txBody>
          <a:bodyPr wrap="square" rtlCol="0">
            <a:spAutoFit/>
          </a:bodyPr>
          <a:lstStyle/>
          <a:p>
            <a:r>
              <a:rPr lang="en-IN" b="0" i="0" dirty="0">
                <a:solidFill>
                  <a:srgbClr val="202214"/>
                </a:solidFill>
                <a:effectLst/>
                <a:latin typeface="Inter"/>
              </a:rPr>
              <a:t>Bivariate scatterplots</a:t>
            </a:r>
          </a:p>
        </p:txBody>
      </p:sp>
      <p:pic>
        <p:nvPicPr>
          <p:cNvPr id="4" name="Picture 3">
            <a:extLst>
              <a:ext uri="{FF2B5EF4-FFF2-40B4-BE49-F238E27FC236}">
                <a16:creationId xmlns:a16="http://schemas.microsoft.com/office/drawing/2014/main" id="{E84DAB36-9BB8-EF0B-1D36-6CBA84198B92}"/>
              </a:ext>
            </a:extLst>
          </p:cNvPr>
          <p:cNvPicPr>
            <a:picLocks noChangeAspect="1"/>
          </p:cNvPicPr>
          <p:nvPr/>
        </p:nvPicPr>
        <p:blipFill rotWithShape="1">
          <a:blip r:embed="rId2"/>
          <a:srcRect l="24094" t="38333" r="25282" b="23833"/>
          <a:stretch/>
        </p:blipFill>
        <p:spPr>
          <a:xfrm>
            <a:off x="628348" y="1577340"/>
            <a:ext cx="10767362" cy="4526280"/>
          </a:xfrm>
          <a:prstGeom prst="rect">
            <a:avLst/>
          </a:prstGeom>
        </p:spPr>
      </p:pic>
    </p:spTree>
    <p:extLst>
      <p:ext uri="{BB962C8B-B14F-4D97-AF65-F5344CB8AC3E}">
        <p14:creationId xmlns:p14="http://schemas.microsoft.com/office/powerpoint/2010/main" val="3454677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1FB73F8-2DFD-16CD-5FFE-88650BD3042B}"/>
              </a:ext>
            </a:extLst>
          </p:cNvPr>
          <p:cNvSpPr txBox="1"/>
          <p:nvPr/>
        </p:nvSpPr>
        <p:spPr>
          <a:xfrm>
            <a:off x="1223010" y="674370"/>
            <a:ext cx="10035540" cy="5703570"/>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989D5FDE-84D4-9A72-485A-9E23FAB215F9}"/>
              </a:ext>
            </a:extLst>
          </p:cNvPr>
          <p:cNvPicPr>
            <a:picLocks noChangeAspect="1"/>
          </p:cNvPicPr>
          <p:nvPr/>
        </p:nvPicPr>
        <p:blipFill rotWithShape="1">
          <a:blip r:embed="rId2"/>
          <a:srcRect l="36657" t="39092" r="37843" b="16667"/>
          <a:stretch/>
        </p:blipFill>
        <p:spPr>
          <a:xfrm>
            <a:off x="1348740" y="1314450"/>
            <a:ext cx="9304830" cy="5063490"/>
          </a:xfrm>
          <a:prstGeom prst="rect">
            <a:avLst/>
          </a:prstGeom>
        </p:spPr>
      </p:pic>
      <p:sp>
        <p:nvSpPr>
          <p:cNvPr id="5" name="TextBox 4">
            <a:extLst>
              <a:ext uri="{FF2B5EF4-FFF2-40B4-BE49-F238E27FC236}">
                <a16:creationId xmlns:a16="http://schemas.microsoft.com/office/drawing/2014/main" id="{6234C76E-E49A-97E9-8B12-1661B7C2872D}"/>
              </a:ext>
            </a:extLst>
          </p:cNvPr>
          <p:cNvSpPr txBox="1"/>
          <p:nvPr/>
        </p:nvSpPr>
        <p:spPr>
          <a:xfrm>
            <a:off x="1223010" y="716965"/>
            <a:ext cx="9475470" cy="646331"/>
          </a:xfrm>
          <a:prstGeom prst="rect">
            <a:avLst/>
          </a:prstGeom>
          <a:noFill/>
        </p:spPr>
        <p:txBody>
          <a:bodyPr wrap="square" rtlCol="0">
            <a:spAutoFit/>
          </a:bodyPr>
          <a:lstStyle/>
          <a:p>
            <a:r>
              <a:rPr lang="en-IN" b="0" i="0" dirty="0" err="1">
                <a:solidFill>
                  <a:srgbClr val="202214"/>
                </a:solidFill>
                <a:effectLst/>
                <a:latin typeface="Inter"/>
              </a:rPr>
              <a:t>Trivariate</a:t>
            </a:r>
            <a:r>
              <a:rPr lang="en-IN" b="0" i="0" dirty="0">
                <a:solidFill>
                  <a:srgbClr val="202214"/>
                </a:solidFill>
                <a:effectLst/>
                <a:latin typeface="Inter"/>
              </a:rPr>
              <a:t> scatterplots</a:t>
            </a:r>
          </a:p>
          <a:p>
            <a:endParaRPr lang="en-IN" dirty="0"/>
          </a:p>
        </p:txBody>
      </p:sp>
    </p:spTree>
    <p:extLst>
      <p:ext uri="{BB962C8B-B14F-4D97-AF65-F5344CB8AC3E}">
        <p14:creationId xmlns:p14="http://schemas.microsoft.com/office/powerpoint/2010/main" val="2472165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9C49A8B-1ACA-217C-74BB-BB51FDB1DA8E}"/>
              </a:ext>
            </a:extLst>
          </p:cNvPr>
          <p:cNvPicPr>
            <a:picLocks noChangeAspect="1"/>
          </p:cNvPicPr>
          <p:nvPr/>
        </p:nvPicPr>
        <p:blipFill rotWithShape="1">
          <a:blip r:embed="rId2"/>
          <a:srcRect l="12374" t="37333" r="24813" b="23167"/>
          <a:stretch/>
        </p:blipFill>
        <p:spPr>
          <a:xfrm>
            <a:off x="0" y="1165860"/>
            <a:ext cx="11955684" cy="4229100"/>
          </a:xfrm>
          <a:prstGeom prst="rect">
            <a:avLst/>
          </a:prstGeom>
        </p:spPr>
      </p:pic>
    </p:spTree>
    <p:extLst>
      <p:ext uri="{BB962C8B-B14F-4D97-AF65-F5344CB8AC3E}">
        <p14:creationId xmlns:p14="http://schemas.microsoft.com/office/powerpoint/2010/main" val="3168046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2BAF40-AE8B-4939-9710-7E76D4C4E2B0}"/>
              </a:ext>
            </a:extLst>
          </p:cNvPr>
          <p:cNvPicPr>
            <a:picLocks noChangeAspect="1"/>
          </p:cNvPicPr>
          <p:nvPr/>
        </p:nvPicPr>
        <p:blipFill rotWithShape="1">
          <a:blip r:embed="rId2"/>
          <a:srcRect l="14708" t="33593" r="9221" b="23982"/>
          <a:stretch/>
        </p:blipFill>
        <p:spPr>
          <a:xfrm>
            <a:off x="593767" y="1175657"/>
            <a:ext cx="11243118" cy="3526971"/>
          </a:xfrm>
          <a:prstGeom prst="rect">
            <a:avLst/>
          </a:prstGeom>
        </p:spPr>
      </p:pic>
    </p:spTree>
    <p:extLst>
      <p:ext uri="{BB962C8B-B14F-4D97-AF65-F5344CB8AC3E}">
        <p14:creationId xmlns:p14="http://schemas.microsoft.com/office/powerpoint/2010/main" val="515586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4DF2DF-2EE4-AA33-8E08-FBC99AA94D12}"/>
              </a:ext>
            </a:extLst>
          </p:cNvPr>
          <p:cNvPicPr>
            <a:picLocks noChangeAspect="1"/>
          </p:cNvPicPr>
          <p:nvPr/>
        </p:nvPicPr>
        <p:blipFill rotWithShape="1">
          <a:blip r:embed="rId2"/>
          <a:srcRect l="14625" t="34166" r="9063" b="17500"/>
          <a:stretch/>
        </p:blipFill>
        <p:spPr>
          <a:xfrm>
            <a:off x="192759" y="1120140"/>
            <a:ext cx="11806481" cy="4206240"/>
          </a:xfrm>
          <a:prstGeom prst="rect">
            <a:avLst/>
          </a:prstGeom>
        </p:spPr>
      </p:pic>
    </p:spTree>
    <p:extLst>
      <p:ext uri="{BB962C8B-B14F-4D97-AF65-F5344CB8AC3E}">
        <p14:creationId xmlns:p14="http://schemas.microsoft.com/office/powerpoint/2010/main" val="679423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42D172-A88C-A2E4-3549-8C1D13911865}"/>
              </a:ext>
            </a:extLst>
          </p:cNvPr>
          <p:cNvPicPr>
            <a:picLocks noChangeAspect="1"/>
          </p:cNvPicPr>
          <p:nvPr/>
        </p:nvPicPr>
        <p:blipFill rotWithShape="1">
          <a:blip r:embed="rId2"/>
          <a:srcRect l="14156" t="27666" r="10189" b="8333"/>
          <a:stretch/>
        </p:blipFill>
        <p:spPr>
          <a:xfrm>
            <a:off x="301675" y="600075"/>
            <a:ext cx="11890325" cy="5657850"/>
          </a:xfrm>
          <a:prstGeom prst="rect">
            <a:avLst/>
          </a:prstGeom>
        </p:spPr>
      </p:pic>
    </p:spTree>
    <p:extLst>
      <p:ext uri="{BB962C8B-B14F-4D97-AF65-F5344CB8AC3E}">
        <p14:creationId xmlns:p14="http://schemas.microsoft.com/office/powerpoint/2010/main" val="1998687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80705C4-6DD9-5F53-BCF8-7B787C53C314}"/>
              </a:ext>
            </a:extLst>
          </p:cNvPr>
          <p:cNvPicPr>
            <a:picLocks noChangeAspect="1"/>
          </p:cNvPicPr>
          <p:nvPr/>
        </p:nvPicPr>
        <p:blipFill rotWithShape="1">
          <a:blip r:embed="rId2"/>
          <a:srcRect l="14906" t="37833" r="28188" b="7833"/>
          <a:stretch/>
        </p:blipFill>
        <p:spPr>
          <a:xfrm>
            <a:off x="1126597" y="651510"/>
            <a:ext cx="9938806" cy="5337810"/>
          </a:xfrm>
          <a:prstGeom prst="rect">
            <a:avLst/>
          </a:prstGeom>
        </p:spPr>
      </p:pic>
    </p:spTree>
    <p:extLst>
      <p:ext uri="{BB962C8B-B14F-4D97-AF65-F5344CB8AC3E}">
        <p14:creationId xmlns:p14="http://schemas.microsoft.com/office/powerpoint/2010/main" val="191479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C469B0-E423-7DFE-E9B9-E6C0FF619F2D}"/>
              </a:ext>
            </a:extLst>
          </p:cNvPr>
          <p:cNvPicPr>
            <a:picLocks noChangeAspect="1"/>
          </p:cNvPicPr>
          <p:nvPr/>
        </p:nvPicPr>
        <p:blipFill rotWithShape="1">
          <a:blip r:embed="rId2">
            <a:extLst>
              <a:ext uri="{28A0092B-C50C-407E-A947-70E740481C1C}">
                <a14:useLocalDpi xmlns:a14="http://schemas.microsoft.com/office/drawing/2010/main" val="0"/>
              </a:ext>
            </a:extLst>
          </a:blip>
          <a:srcRect l="8424" r="10582"/>
          <a:stretch/>
        </p:blipFill>
        <p:spPr>
          <a:xfrm>
            <a:off x="2317898" y="602513"/>
            <a:ext cx="7155712" cy="55218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663623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38BCC3E-E3C0-BFB9-E2C2-94494787B375}"/>
              </a:ext>
            </a:extLst>
          </p:cNvPr>
          <p:cNvPicPr>
            <a:picLocks noChangeAspect="1"/>
          </p:cNvPicPr>
          <p:nvPr/>
        </p:nvPicPr>
        <p:blipFill rotWithShape="1">
          <a:blip r:embed="rId2"/>
          <a:srcRect l="9190" t="34834" r="26313" b="28332"/>
          <a:stretch/>
        </p:blipFill>
        <p:spPr>
          <a:xfrm>
            <a:off x="489733" y="1347850"/>
            <a:ext cx="11212534" cy="3601916"/>
          </a:xfrm>
          <a:prstGeom prst="rect">
            <a:avLst/>
          </a:prstGeom>
        </p:spPr>
      </p:pic>
    </p:spTree>
    <p:extLst>
      <p:ext uri="{BB962C8B-B14F-4D97-AF65-F5344CB8AC3E}">
        <p14:creationId xmlns:p14="http://schemas.microsoft.com/office/powerpoint/2010/main" val="3167252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6E0EFF-27AD-E8E1-9CC8-A098943648D9}"/>
              </a:ext>
            </a:extLst>
          </p:cNvPr>
          <p:cNvSpPr txBox="1"/>
          <p:nvPr/>
        </p:nvSpPr>
        <p:spPr>
          <a:xfrm>
            <a:off x="571500" y="369332"/>
            <a:ext cx="10172700" cy="369332"/>
          </a:xfrm>
          <a:prstGeom prst="rect">
            <a:avLst/>
          </a:prstGeom>
          <a:noFill/>
        </p:spPr>
        <p:txBody>
          <a:bodyPr wrap="square" rtlCol="0">
            <a:spAutoFit/>
          </a:bodyPr>
          <a:lstStyle/>
          <a:p>
            <a:r>
              <a:rPr lang="en-IN" dirty="0"/>
              <a:t>Prediction and Evaluation</a:t>
            </a:r>
          </a:p>
        </p:txBody>
      </p:sp>
      <p:pic>
        <p:nvPicPr>
          <p:cNvPr id="6" name="Picture 5">
            <a:extLst>
              <a:ext uri="{FF2B5EF4-FFF2-40B4-BE49-F238E27FC236}">
                <a16:creationId xmlns:a16="http://schemas.microsoft.com/office/drawing/2014/main" id="{059ADD57-1E62-AF67-15A0-A61A20F1D08F}"/>
              </a:ext>
            </a:extLst>
          </p:cNvPr>
          <p:cNvPicPr>
            <a:picLocks noChangeAspect="1"/>
          </p:cNvPicPr>
          <p:nvPr/>
        </p:nvPicPr>
        <p:blipFill rotWithShape="1">
          <a:blip r:embed="rId2"/>
          <a:srcRect l="8156" t="42500" r="36625" b="33333"/>
          <a:stretch/>
        </p:blipFill>
        <p:spPr>
          <a:xfrm>
            <a:off x="176245" y="1245870"/>
            <a:ext cx="11839509" cy="2914650"/>
          </a:xfrm>
          <a:prstGeom prst="rect">
            <a:avLst/>
          </a:prstGeom>
        </p:spPr>
      </p:pic>
    </p:spTree>
    <p:extLst>
      <p:ext uri="{BB962C8B-B14F-4D97-AF65-F5344CB8AC3E}">
        <p14:creationId xmlns:p14="http://schemas.microsoft.com/office/powerpoint/2010/main" val="285867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1A575D-0AF8-1017-2E17-F06724CC526A}"/>
              </a:ext>
            </a:extLst>
          </p:cNvPr>
          <p:cNvPicPr>
            <a:picLocks noChangeAspect="1"/>
          </p:cNvPicPr>
          <p:nvPr/>
        </p:nvPicPr>
        <p:blipFill rotWithShape="1">
          <a:blip r:embed="rId2"/>
          <a:srcRect l="15281" t="35333" r="37000" b="7500"/>
          <a:stretch/>
        </p:blipFill>
        <p:spPr>
          <a:xfrm>
            <a:off x="1863090" y="548640"/>
            <a:ext cx="8599592" cy="5795010"/>
          </a:xfrm>
          <a:prstGeom prst="rect">
            <a:avLst/>
          </a:prstGeom>
        </p:spPr>
      </p:pic>
    </p:spTree>
    <p:extLst>
      <p:ext uri="{BB962C8B-B14F-4D97-AF65-F5344CB8AC3E}">
        <p14:creationId xmlns:p14="http://schemas.microsoft.com/office/powerpoint/2010/main" val="315175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829A-F0D7-58FC-6C32-F792FB2999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6EFFA1-4F40-AB0D-36F2-87AA9F90C6EF}"/>
              </a:ext>
            </a:extLst>
          </p:cNvPr>
          <p:cNvSpPr txBox="1"/>
          <p:nvPr/>
        </p:nvSpPr>
        <p:spPr>
          <a:xfrm>
            <a:off x="987056" y="1169582"/>
            <a:ext cx="10217888" cy="353943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The primary goal of this machine learning project is to develop a model that can accurately predict whether a given set of experimental features corresponds to a signal or background event. Successful classification contributes to the advancement of particle physics research by automating the identification of events that may indicate the presence of specific particles or phenomena.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8420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B8C79-A6CF-70A2-6E89-BD366C09EB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C25A03-185E-ED64-FCA2-339AB809C5F8}"/>
              </a:ext>
            </a:extLst>
          </p:cNvPr>
          <p:cNvSpPr txBox="1"/>
          <p:nvPr/>
        </p:nvSpPr>
        <p:spPr>
          <a:xfrm>
            <a:off x="744279" y="520995"/>
            <a:ext cx="11004698" cy="5878532"/>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Conclusion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Interpretation and Validation: Interpret the model's predictions to gain insights into the underlying physics of the particle events. Validate the model's predictions using domain knowledge and, if possible, experimental results from particle physics research.</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By following these steps, you can develop a machine learning model that contributes to the advancement of particle physics research by accurately identifying events of interest and distinguishing them from background noise. Remember to collaborate closely with domain experts to ensure that the model's predictions align with the principles and findings of particle physics.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910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4BDB-E8D0-FD4B-9F3A-23928BAD37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FD9574-0025-5FFD-CD8C-326FFB19F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140" y="1543050"/>
            <a:ext cx="6735536" cy="37719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0435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24ED3-80F6-D108-3E3C-7787155D9F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31CEAE-6736-7B92-3DF4-E7EC51692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107" y="255181"/>
            <a:ext cx="8457877" cy="6347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89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29AAB-AD39-F0F2-2785-584178897E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765E8F-6D1A-F823-FEED-BCC3386C07E3}"/>
              </a:ext>
            </a:extLst>
          </p:cNvPr>
          <p:cNvSpPr txBox="1"/>
          <p:nvPr/>
        </p:nvSpPr>
        <p:spPr>
          <a:xfrm>
            <a:off x="1244009" y="1020726"/>
            <a:ext cx="9303488" cy="3785652"/>
          </a:xfrm>
          <a:prstGeom prst="rect">
            <a:avLst/>
          </a:prstGeom>
          <a:noFill/>
        </p:spPr>
        <p:txBody>
          <a:bodyPr wrap="square" rtlCol="0">
            <a:spAutoFit/>
          </a:bodyPr>
          <a:lstStyle/>
          <a:p>
            <a:r>
              <a:rPr lang="en-US" sz="2400" b="1" i="0" dirty="0">
                <a:solidFill>
                  <a:schemeClr val="tx1">
                    <a:lumMod val="95000"/>
                    <a:lumOff val="5000"/>
                  </a:schemeClr>
                </a:solidFill>
                <a:effectLst/>
                <a:latin typeface="Times New Roman" panose="02020603050405020304" pitchFamily="18" charset="0"/>
                <a:cs typeface="Times New Roman" panose="02020603050405020304" pitchFamily="18" charset="0"/>
              </a:rPr>
              <a:t>A problem from particle physics.</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We have chosen the particular problem posed in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this competition</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In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particle physics</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an event refers to the results just after a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fundamental interaction</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takes place between </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subatomic particles</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occurring in a very short time span, at a well-localized region of space. The problem is to classify an event produced in a particle accelerator as </a:t>
            </a:r>
            <a:r>
              <a:rPr lang="en-US" sz="2400" b="0" i="1" dirty="0">
                <a:solidFill>
                  <a:schemeClr val="tx1">
                    <a:lumMod val="95000"/>
                    <a:lumOff val="5000"/>
                  </a:schemeClr>
                </a:solidFill>
                <a:effectLst/>
                <a:latin typeface="Times New Roman" panose="02020603050405020304" pitchFamily="18" charset="0"/>
                <a:cs typeface="Times New Roman" panose="02020603050405020304" pitchFamily="18" charset="0"/>
              </a:rPr>
              <a:t>background</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or </a:t>
            </a:r>
            <a:r>
              <a:rPr lang="en-US" sz="2400" b="0" i="1" dirty="0">
                <a:solidFill>
                  <a:schemeClr val="tx1">
                    <a:lumMod val="95000"/>
                    <a:lumOff val="5000"/>
                  </a:schemeClr>
                </a:solidFill>
                <a:effectLst/>
                <a:latin typeface="Times New Roman" panose="02020603050405020304" pitchFamily="18" charset="0"/>
                <a:cs typeface="Times New Roman" panose="02020603050405020304" pitchFamily="18" charset="0"/>
              </a:rPr>
              <a:t>signal</a:t>
            </a:r>
            <a:r>
              <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rPr>
              <a:t>, based on relevant feature variables. A background event is explained by the existing theories and previous observations. A signal event, however, indicates a process that cannot be described by previous observations and leads to the potential discovery of a new particle. </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77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04400-DCDC-46BA-BC33-FCDF48CDBD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8668A2-AD66-CE33-2840-10EA9AE13564}"/>
              </a:ext>
            </a:extLst>
          </p:cNvPr>
          <p:cNvSpPr txBox="1"/>
          <p:nvPr/>
        </p:nvSpPr>
        <p:spPr>
          <a:xfrm>
            <a:off x="935665" y="1180214"/>
            <a:ext cx="9441712" cy="923330"/>
          </a:xfrm>
          <a:prstGeom prst="rect">
            <a:avLst/>
          </a:prstGeom>
          <a:noFill/>
        </p:spPr>
        <p:txBody>
          <a:bodyPr wrap="square" rtlCol="0">
            <a:spAutoFit/>
          </a:bodyPr>
          <a:lstStyle/>
          <a:p>
            <a:endParaRPr lang="en-IN" dirty="0"/>
          </a:p>
          <a:p>
            <a:endParaRPr lang="en-IN" dirty="0"/>
          </a:p>
          <a:p>
            <a:endParaRPr lang="en-IN" dirty="0"/>
          </a:p>
        </p:txBody>
      </p:sp>
      <p:sp>
        <p:nvSpPr>
          <p:cNvPr id="6" name="TextBox 5">
            <a:extLst>
              <a:ext uri="{FF2B5EF4-FFF2-40B4-BE49-F238E27FC236}">
                <a16:creationId xmlns:a16="http://schemas.microsoft.com/office/drawing/2014/main" id="{73786C88-ADE5-0A72-9D44-6E5BA8E2477D}"/>
              </a:ext>
            </a:extLst>
          </p:cNvPr>
          <p:cNvSpPr txBox="1"/>
          <p:nvPr/>
        </p:nvSpPr>
        <p:spPr>
          <a:xfrm>
            <a:off x="1456659" y="871869"/>
            <a:ext cx="8846290" cy="4462760"/>
          </a:xfrm>
          <a:prstGeom prst="rect">
            <a:avLst/>
          </a:prstGeom>
          <a:noFill/>
        </p:spPr>
        <p:txBody>
          <a:bodyPr wrap="square" rtlCol="0">
            <a:spAutoFit/>
          </a:bodyPr>
          <a:lstStyle/>
          <a:p>
            <a:pPr algn="l"/>
            <a:r>
              <a:rPr lang="en-US" sz="3200" b="1" i="0" dirty="0">
                <a:solidFill>
                  <a:srgbClr val="111111"/>
                </a:solidFill>
                <a:effectLst/>
                <a:latin typeface="Times New Roman" panose="02020603050405020304" pitchFamily="18" charset="0"/>
                <a:cs typeface="Times New Roman" panose="02020603050405020304" pitchFamily="18" charset="0"/>
              </a:rPr>
              <a:t>What Are Particle Physics Events?</a:t>
            </a:r>
          </a:p>
          <a:p>
            <a:pPr algn="l"/>
            <a:endParaRPr lang="en-US" sz="2800" b="0" i="0" dirty="0">
              <a:solidFill>
                <a:srgbClr val="11111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800" b="0" i="0" dirty="0">
                <a:solidFill>
                  <a:srgbClr val="111111"/>
                </a:solidFill>
                <a:effectLst/>
                <a:latin typeface="Times New Roman" panose="02020603050405020304" pitchFamily="18" charset="0"/>
                <a:cs typeface="Times New Roman" panose="02020603050405020304" pitchFamily="18" charset="0"/>
              </a:rPr>
              <a:t>Imagine a gigantic particle collider, like the </a:t>
            </a:r>
            <a:r>
              <a:rPr lang="en-US" sz="2800" b="1" i="0" dirty="0">
                <a:solidFill>
                  <a:srgbClr val="111111"/>
                </a:solidFill>
                <a:effectLst/>
                <a:latin typeface="Times New Roman" panose="02020603050405020304" pitchFamily="18" charset="0"/>
                <a:cs typeface="Times New Roman" panose="02020603050405020304" pitchFamily="18" charset="0"/>
              </a:rPr>
              <a:t>Large Hadron Collider (LHC)</a:t>
            </a:r>
            <a:r>
              <a:rPr lang="en-US" sz="2800" b="0" i="0" dirty="0">
                <a:solidFill>
                  <a:srgbClr val="111111"/>
                </a:solidFill>
                <a:effectLst/>
                <a:latin typeface="Times New Roman" panose="02020603050405020304" pitchFamily="18" charset="0"/>
                <a:cs typeface="Times New Roman" panose="02020603050405020304" pitchFamily="18" charset="0"/>
              </a:rPr>
              <a:t>. It smashes tiny particles (like protons) together at incredible speeds.</a:t>
            </a:r>
          </a:p>
          <a:p>
            <a:pPr marL="742950" lvl="1" indent="-285750" algn="l">
              <a:buFont typeface="+mj-lt"/>
              <a:buAutoNum type="arabicPeriod"/>
            </a:pPr>
            <a:r>
              <a:rPr lang="en-US" sz="2800" b="0" i="0" dirty="0">
                <a:solidFill>
                  <a:srgbClr val="111111"/>
                </a:solidFill>
                <a:effectLst/>
                <a:latin typeface="Times New Roman" panose="02020603050405020304" pitchFamily="18" charset="0"/>
                <a:cs typeface="Times New Roman" panose="02020603050405020304" pitchFamily="18" charset="0"/>
              </a:rPr>
              <a:t>When these particles collide, they create a chaotic mess of other particles. These messy collisions are called </a:t>
            </a:r>
            <a:r>
              <a:rPr lang="en-US" sz="2800" b="1" i="0" dirty="0">
                <a:solidFill>
                  <a:srgbClr val="111111"/>
                </a:solidFill>
                <a:effectLst/>
                <a:latin typeface="Times New Roman" panose="02020603050405020304" pitchFamily="18" charset="0"/>
                <a:cs typeface="Times New Roman" panose="02020603050405020304" pitchFamily="18" charset="0"/>
              </a:rPr>
              <a:t>events</a:t>
            </a:r>
            <a:r>
              <a:rPr lang="en-US" sz="2800" b="0" i="0" dirty="0">
                <a:solidFill>
                  <a:srgbClr val="11111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sz="2800" b="0" i="0" dirty="0">
                <a:solidFill>
                  <a:srgbClr val="111111"/>
                </a:solidFill>
                <a:effectLst/>
                <a:latin typeface="Times New Roman" panose="02020603050405020304" pitchFamily="18" charset="0"/>
                <a:cs typeface="Times New Roman" panose="02020603050405020304" pitchFamily="18" charset="0"/>
              </a:rPr>
              <a:t>Scientists study these events to understand the fundamental building blocks of the universe.</a:t>
            </a:r>
          </a:p>
        </p:txBody>
      </p:sp>
    </p:spTree>
    <p:extLst>
      <p:ext uri="{BB962C8B-B14F-4D97-AF65-F5344CB8AC3E}">
        <p14:creationId xmlns:p14="http://schemas.microsoft.com/office/powerpoint/2010/main" val="55919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BF7F2-9E97-1073-042B-0E0C2DAE71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6C478C-FF2E-B6A9-3FFE-CD3561346EDF}"/>
              </a:ext>
            </a:extLst>
          </p:cNvPr>
          <p:cNvSpPr txBox="1"/>
          <p:nvPr/>
        </p:nvSpPr>
        <p:spPr>
          <a:xfrm>
            <a:off x="818707" y="627321"/>
            <a:ext cx="11079126" cy="526297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Particle physics events refer to interactions or phenomena that occur within the realm of particle physics, which is the branch of physics that studies the fundamental constituents of matter and the forces acting between them.</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These events typically involve the interactions of subatomic particles such as electrons, protons, neutrons, and various types of quarks, leptons, and bosons. Particle physics experiments often involve colliding particles at high energies and studying the resulting interactions to understand the fundamental properties of matter and the forces that govern the universe.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Particle physics events can </a:t>
            </a:r>
            <a:r>
              <a:rPr lang="en-US" sz="2400" dirty="0" err="1">
                <a:latin typeface="Times New Roman" panose="02020603050405020304" pitchFamily="18" charset="0"/>
                <a:cs typeface="Times New Roman" panose="02020603050405020304" pitchFamily="18" charset="0"/>
              </a:rPr>
              <a:t>include:Particle</a:t>
            </a:r>
            <a:r>
              <a:rPr lang="en-US" sz="2400" dirty="0">
                <a:latin typeface="Times New Roman" panose="02020603050405020304" pitchFamily="18" charset="0"/>
                <a:cs typeface="Times New Roman" panose="02020603050405020304" pitchFamily="18" charset="0"/>
              </a:rPr>
              <a:t> Collisions: In particle accelerators such as the Large Hadron Collider (LHC), high-energy particles are collided together, creating a cascade of secondary particles. The detection and analysis of these secondary particles provide insights into the fundamental forces and particles.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614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323E-DC71-2925-8230-A969B14A24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A60AFE-CEBC-7F48-F94C-6FF6D035C938}"/>
              </a:ext>
            </a:extLst>
          </p:cNvPr>
          <p:cNvSpPr txBox="1"/>
          <p:nvPr/>
        </p:nvSpPr>
        <p:spPr>
          <a:xfrm>
            <a:off x="414670" y="318977"/>
            <a:ext cx="11557590" cy="5847755"/>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Decays: Subatomic particles can decay into other particles, often as a result of weak nuclear interactions. Studying the properties of these decays helps physicists understand the underlying symmetries and interactions in nature.</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Particle Production: In high-energy collisions, new particles can be produced that are not present in everyday matter. These particles may be short-lived and decay rapidly into more stable particles, but their properties provide crucial information about the fundamental forces and particles.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Interactions with Detectors: Particle physics experiments often involve sophisticated detectors that can track the paths of particles, measure their energies, and identify their properties. Events recorded by these detectors provide data that physicists analyze to understand the fundamental nature of matter and </a:t>
            </a:r>
            <a:r>
              <a:rPr lang="en-US" sz="2200" dirty="0" err="1">
                <a:latin typeface="Times New Roman" panose="02020603050405020304" pitchFamily="18" charset="0"/>
                <a:cs typeface="Times New Roman" panose="02020603050405020304" pitchFamily="18" charset="0"/>
              </a:rPr>
              <a:t>energy.Rare</a:t>
            </a:r>
            <a:r>
              <a:rPr lang="en-US" sz="2200" dirty="0">
                <a:latin typeface="Times New Roman" panose="02020603050405020304" pitchFamily="18" charset="0"/>
                <a:cs typeface="Times New Roman" panose="02020603050405020304" pitchFamily="18" charset="0"/>
              </a:rPr>
              <a:t> Processes: Some particle physics events involve extremely rare processes that occur very infrequently, requiring large-scale experiments and sophisticated detectors to detect and study.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Overall, particle physics events are fundamental to our understanding of the universe at its most fundamental level, providing insights into the nature of matter, energy, and the forces that govern the cosmos.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2678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2430</Words>
  <Application>Microsoft Office PowerPoint</Application>
  <PresentationFormat>Widescreen</PresentationFormat>
  <Paragraphs>133</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vt:lpstr>
      <vt:lpstr>Arial</vt:lpstr>
      <vt:lpstr>Britannic Bold</vt:lpstr>
      <vt:lpstr>Calibri</vt:lpstr>
      <vt:lpstr>Calibri Light</vt:lpstr>
      <vt:lpstr>Elephant</vt:lpstr>
      <vt:lpstr>Inter</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HARIHARASUDHAN S</dc:creator>
  <cp:lastModifiedBy>HARIHARASUDHAN S</cp:lastModifiedBy>
  <cp:revision>8</cp:revision>
  <dcterms:created xsi:type="dcterms:W3CDTF">2024-03-04T09:36:02Z</dcterms:created>
  <dcterms:modified xsi:type="dcterms:W3CDTF">2024-03-14T18:12:06Z</dcterms:modified>
</cp:coreProperties>
</file>